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8" r:id="rId4"/>
    <p:sldMasterId id="2147483679" r:id="rId5"/>
    <p:sldMasterId id="214748368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embeddedFontLst>
    <p:embeddedFont>
      <p:font typeface="Inconsolata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39" Type="http://schemas.openxmlformats.org/officeDocument/2006/relationships/font" Target="fonts/Inconsolata-bold.fntdata"/><Relationship Id="rId16" Type="http://schemas.openxmlformats.org/officeDocument/2006/relationships/slide" Target="slides/slide9.xml"/><Relationship Id="rId38" Type="http://schemas.openxmlformats.org/officeDocument/2006/relationships/font" Target="fonts/Inconsolata-regular.fntdata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c972a101eb_2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2c972a101eb_2_15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c972a101eb_2_22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1" name="Google Shape;291;g2c972a101eb_2_2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c972a101eb_2_2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8" name="Google Shape;298;g2c972a101eb_2_2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2c972a101eb_2_2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g2c972a101eb_2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c972a101eb_2_24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2" name="Google Shape;312;g2c972a101eb_2_2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c972a101eb_2_2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g2c972a101eb_2_2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2c972a101eb_2_25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9" name="Google Shape;329;g2c972a101eb_2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2c972a101eb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2c972a101eb_2_262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972a101eb_2_2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9" name="Google Shape;339;g2c972a101eb_2_2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c972a101eb_2_27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4" name="Google Shape;344;g2c972a101eb_2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2c972a101eb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3" name="Google Shape;353;g2c972a101eb_2_278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c972a101eb_2_16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0" name="Google Shape;220;g2c972a101eb_2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972a101eb_2_28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g2c972a101eb_2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2c972a101eb_2_29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g2c972a101eb_2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c972a101eb_2_30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2" name="Google Shape;372;g2c972a101eb_2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g2c972a101eb_2_3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2" name="Google Shape;382;g2c972a101eb_2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c972a101eb_2_3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g2c972a101eb_2_3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2c972a101eb_2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2c972a101eb_2_320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2c972a101eb_2_3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2" name="Google Shape;412;g2c972a101eb_2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c972a101eb_2_34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7" name="Google Shape;417;g2c972a101eb_2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c972a101eb_2_34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2" name="Google Shape;422;g2c972a101eb_2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2c972a101db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2c972a101db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c972a101eb_2_1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g2c972a101eb_2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c972a101db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c972a101db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c972a101eb_2_19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5" name="Google Shape;245;g2c972a101eb_2_1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2c972a101eb_2_19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1" name="Google Shape;251;g2c972a101eb_2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c972a101eb_2_20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2" name="Google Shape;262;g2c972a101eb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c972a101eb_2_20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g2c972a101eb_2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c972a101eb_2_2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g2c972a101eb_2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2c972a101eb_2_2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4" name="Google Shape;284;g2c972a101eb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Title-R1d.png" id="58" name="Google Shape;58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4"/>
          <p:cNvSpPr txBox="1"/>
          <p:nvPr>
            <p:ph type="ctrTitle"/>
          </p:nvPr>
        </p:nvSpPr>
        <p:spPr>
          <a:xfrm>
            <a:off x="1313259" y="975589"/>
            <a:ext cx="6517482" cy="188191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" type="subTitle"/>
          </p:nvPr>
        </p:nvSpPr>
        <p:spPr>
          <a:xfrm>
            <a:off x="1313259" y="2914651"/>
            <a:ext cx="6517482" cy="10286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sz="1650">
                <a:solidFill>
                  <a:srgbClr val="7F7F7F"/>
                </a:solidFill>
              </a:defRPr>
            </a:lvl1pPr>
            <a:lvl2pPr lvl="1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/>
            </a:lvl3pPr>
            <a:lvl4pPr lvl="3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61" name="Google Shape;61;p14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14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4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5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69" name="Google Shape;69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6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6"/>
          <p:cNvSpPr txBox="1"/>
          <p:nvPr>
            <p:ph idx="1" type="body"/>
          </p:nvPr>
        </p:nvSpPr>
        <p:spPr>
          <a:xfrm>
            <a:off x="685330" y="1775320"/>
            <a:ext cx="777287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76" name="Google Shape;76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7"/>
          <p:cNvSpPr txBox="1"/>
          <p:nvPr>
            <p:ph type="title"/>
          </p:nvPr>
        </p:nvSpPr>
        <p:spPr>
          <a:xfrm>
            <a:off x="685331" y="621423"/>
            <a:ext cx="7763814" cy="205261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Twentieth Century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17"/>
          <p:cNvSpPr txBox="1"/>
          <p:nvPr>
            <p:ph idx="1" type="body"/>
          </p:nvPr>
        </p:nvSpPr>
        <p:spPr>
          <a:xfrm>
            <a:off x="685331" y="2743093"/>
            <a:ext cx="7763814" cy="10261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7F7F7F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sz="135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9" name="Google Shape;79;p17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1" name="Google Shape;81;p17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83" name="Google Shape;83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8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18"/>
          <p:cNvSpPr txBox="1"/>
          <p:nvPr>
            <p:ph idx="1" type="body"/>
          </p:nvPr>
        </p:nvSpPr>
        <p:spPr>
          <a:xfrm>
            <a:off x="685330" y="1775320"/>
            <a:ext cx="382952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6" name="Google Shape;86;p18"/>
          <p:cNvSpPr txBox="1"/>
          <p:nvPr>
            <p:ph idx="2" type="body"/>
          </p:nvPr>
        </p:nvSpPr>
        <p:spPr>
          <a:xfrm>
            <a:off x="4629150" y="1775320"/>
            <a:ext cx="3829050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91" name="Google Shape;91;p1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9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" type="body"/>
          </p:nvPr>
        </p:nvSpPr>
        <p:spPr>
          <a:xfrm>
            <a:off x="859746" y="1778263"/>
            <a:ext cx="3655106" cy="509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950"/>
              <a:buNone/>
              <a:defRPr b="0" sz="19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4" name="Google Shape;94;p19"/>
          <p:cNvSpPr txBox="1"/>
          <p:nvPr>
            <p:ph idx="2" type="body"/>
          </p:nvPr>
        </p:nvSpPr>
        <p:spPr>
          <a:xfrm>
            <a:off x="685331" y="2288260"/>
            <a:ext cx="3829520" cy="205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5" name="Google Shape;95;p19"/>
          <p:cNvSpPr txBox="1"/>
          <p:nvPr>
            <p:ph idx="3" type="body"/>
          </p:nvPr>
        </p:nvSpPr>
        <p:spPr>
          <a:xfrm>
            <a:off x="4797317" y="1778263"/>
            <a:ext cx="3661353" cy="50999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950"/>
              <a:buNone/>
              <a:defRPr b="0" sz="19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96" name="Google Shape;96;p19"/>
          <p:cNvSpPr txBox="1"/>
          <p:nvPr>
            <p:ph idx="4" type="body"/>
          </p:nvPr>
        </p:nvSpPr>
        <p:spPr>
          <a:xfrm>
            <a:off x="4629150" y="2288260"/>
            <a:ext cx="3829051" cy="20551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97" name="Google Shape;97;p19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9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9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1" name="Google Shape;101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20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20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0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0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07" name="Google Shape;10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1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21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0" name="Google Shape;110;p21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12" name="Google Shape;112;p2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2"/>
          <p:cNvSpPr txBox="1"/>
          <p:nvPr>
            <p:ph type="title"/>
          </p:nvPr>
        </p:nvSpPr>
        <p:spPr>
          <a:xfrm>
            <a:off x="685331" y="457200"/>
            <a:ext cx="2951766" cy="1517439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4" name="Google Shape;114;p22"/>
          <p:cNvSpPr txBox="1"/>
          <p:nvPr>
            <p:ph idx="1" type="body"/>
          </p:nvPr>
        </p:nvSpPr>
        <p:spPr>
          <a:xfrm>
            <a:off x="3808547" y="457201"/>
            <a:ext cx="4650122" cy="38861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15" name="Google Shape;115;p22"/>
          <p:cNvSpPr txBox="1"/>
          <p:nvPr>
            <p:ph idx="2" type="body"/>
          </p:nvPr>
        </p:nvSpPr>
        <p:spPr>
          <a:xfrm>
            <a:off x="685331" y="1974639"/>
            <a:ext cx="2951767" cy="236876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16" name="Google Shape;116;p22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2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2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20" name="Google Shape;120;p2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23"/>
          <p:cNvSpPr txBox="1"/>
          <p:nvPr>
            <p:ph type="title"/>
          </p:nvPr>
        </p:nvSpPr>
        <p:spPr>
          <a:xfrm>
            <a:off x="685331" y="457200"/>
            <a:ext cx="4451227" cy="151744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2" name="Google Shape;122;p23"/>
          <p:cNvSpPr/>
          <p:nvPr>
            <p:ph idx="2" type="pic"/>
          </p:nvPr>
        </p:nvSpPr>
        <p:spPr>
          <a:xfrm>
            <a:off x="5568602" y="457201"/>
            <a:ext cx="2441519" cy="3886200"/>
          </a:xfrm>
          <a:prstGeom prst="roundRect">
            <a:avLst>
              <a:gd fmla="val 494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23" name="Google Shape;123;p23"/>
          <p:cNvSpPr txBox="1"/>
          <p:nvPr>
            <p:ph idx="1" type="body"/>
          </p:nvPr>
        </p:nvSpPr>
        <p:spPr>
          <a:xfrm>
            <a:off x="685346" y="1974639"/>
            <a:ext cx="4451212" cy="23687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24" name="Google Shape;124;p23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23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23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28" name="Google Shape;128;p2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24"/>
          <p:cNvSpPr txBox="1"/>
          <p:nvPr>
            <p:ph type="title"/>
          </p:nvPr>
        </p:nvSpPr>
        <p:spPr>
          <a:xfrm>
            <a:off x="685346" y="3217030"/>
            <a:ext cx="7773324" cy="6087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0" name="Google Shape;130;p24"/>
          <p:cNvSpPr/>
          <p:nvPr>
            <p:ph idx="2" type="pic"/>
          </p:nvPr>
        </p:nvSpPr>
        <p:spPr>
          <a:xfrm>
            <a:off x="888558" y="523696"/>
            <a:ext cx="7366899" cy="2410602"/>
          </a:xfrm>
          <a:prstGeom prst="roundRect">
            <a:avLst>
              <a:gd fmla="val 4944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31" name="Google Shape;131;p24"/>
          <p:cNvSpPr txBox="1"/>
          <p:nvPr>
            <p:ph idx="1" type="body"/>
          </p:nvPr>
        </p:nvSpPr>
        <p:spPr>
          <a:xfrm>
            <a:off x="685331" y="3831546"/>
            <a:ext cx="7773339" cy="5118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32" name="Google Shape;132;p24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24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24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36" name="Google Shape;136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5"/>
          <p:cNvSpPr txBox="1"/>
          <p:nvPr>
            <p:ph type="title"/>
          </p:nvPr>
        </p:nvSpPr>
        <p:spPr>
          <a:xfrm>
            <a:off x="685331" y="457200"/>
            <a:ext cx="7773339" cy="257043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8" name="Google Shape;138;p25"/>
          <p:cNvSpPr txBox="1"/>
          <p:nvPr>
            <p:ph idx="1" type="body"/>
          </p:nvPr>
        </p:nvSpPr>
        <p:spPr>
          <a:xfrm>
            <a:off x="685331" y="3153616"/>
            <a:ext cx="7773339" cy="11897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39" name="Google Shape;139;p25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25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1" name="Google Shape;141;p25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43" name="Google Shape;143;p2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6"/>
          <p:cNvSpPr txBox="1"/>
          <p:nvPr>
            <p:ph type="title"/>
          </p:nvPr>
        </p:nvSpPr>
        <p:spPr>
          <a:xfrm>
            <a:off x="1084659" y="457200"/>
            <a:ext cx="6977064" cy="2244678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26"/>
          <p:cNvSpPr txBox="1"/>
          <p:nvPr>
            <p:ph idx="1" type="body"/>
          </p:nvPr>
        </p:nvSpPr>
        <p:spPr>
          <a:xfrm>
            <a:off x="1290484" y="2707524"/>
            <a:ext cx="6564224" cy="4460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46" name="Google Shape;146;p26"/>
          <p:cNvSpPr txBox="1"/>
          <p:nvPr>
            <p:ph idx="2" type="body"/>
          </p:nvPr>
        </p:nvSpPr>
        <p:spPr>
          <a:xfrm>
            <a:off x="685331" y="3279597"/>
            <a:ext cx="7773339" cy="106579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47" name="Google Shape;147;p26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26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9" name="Google Shape;149;p26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6"/>
          <p:cNvSpPr txBox="1"/>
          <p:nvPr/>
        </p:nvSpPr>
        <p:spPr>
          <a:xfrm>
            <a:off x="751116" y="565625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b="0" lang="en" sz="60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“</a:t>
            </a:r>
            <a:endParaRPr/>
          </a:p>
        </p:txBody>
      </p:sp>
      <p:sp>
        <p:nvSpPr>
          <p:cNvPr id="151" name="Google Shape;151;p26"/>
          <p:cNvSpPr txBox="1"/>
          <p:nvPr/>
        </p:nvSpPr>
        <p:spPr>
          <a:xfrm>
            <a:off x="7918169" y="2245184"/>
            <a:ext cx="457200" cy="438582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Twentieth Century"/>
              <a:buNone/>
            </a:pPr>
            <a:r>
              <a:rPr b="0" lang="en" sz="6000" cap="non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53" name="Google Shape;153;p2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7"/>
          <p:cNvSpPr txBox="1"/>
          <p:nvPr>
            <p:ph type="title"/>
          </p:nvPr>
        </p:nvSpPr>
        <p:spPr>
          <a:xfrm>
            <a:off x="685331" y="1604041"/>
            <a:ext cx="7773339" cy="1883876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Twentieth Century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5" name="Google Shape;155;p27"/>
          <p:cNvSpPr txBox="1"/>
          <p:nvPr>
            <p:ph idx="1" type="body"/>
          </p:nvPr>
        </p:nvSpPr>
        <p:spPr>
          <a:xfrm>
            <a:off x="685331" y="3496751"/>
            <a:ext cx="7773339" cy="85548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200"/>
              <a:buNone/>
              <a:defRPr sz="120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050"/>
              <a:buNone/>
              <a:defRPr sz="105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9pPr>
          </a:lstStyle>
          <a:p/>
        </p:txBody>
      </p:sp>
      <p:sp>
        <p:nvSpPr>
          <p:cNvPr id="156" name="Google Shape;156;p27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27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8" name="Google Shape;158;p27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60" name="Google Shape;160;p2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28"/>
          <p:cNvSpPr txBox="1"/>
          <p:nvPr>
            <p:ph type="title"/>
          </p:nvPr>
        </p:nvSpPr>
        <p:spPr>
          <a:xfrm>
            <a:off x="685331" y="457200"/>
            <a:ext cx="7773339" cy="120382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28"/>
          <p:cNvSpPr txBox="1"/>
          <p:nvPr>
            <p:ph idx="1" type="body"/>
          </p:nvPr>
        </p:nvSpPr>
        <p:spPr>
          <a:xfrm>
            <a:off x="685331" y="1775320"/>
            <a:ext cx="2474232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63" name="Google Shape;163;p28"/>
          <p:cNvSpPr txBox="1"/>
          <p:nvPr>
            <p:ph idx="2" type="body"/>
          </p:nvPr>
        </p:nvSpPr>
        <p:spPr>
          <a:xfrm>
            <a:off x="685331" y="2207517"/>
            <a:ext cx="2474232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64" name="Google Shape;164;p28"/>
          <p:cNvSpPr txBox="1"/>
          <p:nvPr>
            <p:ph idx="3" type="body"/>
          </p:nvPr>
        </p:nvSpPr>
        <p:spPr>
          <a:xfrm>
            <a:off x="3339292" y="1775320"/>
            <a:ext cx="246864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65" name="Google Shape;165;p28"/>
          <p:cNvSpPr txBox="1"/>
          <p:nvPr>
            <p:ph idx="4" type="body"/>
          </p:nvPr>
        </p:nvSpPr>
        <p:spPr>
          <a:xfrm>
            <a:off x="3331012" y="2207517"/>
            <a:ext cx="2477513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66" name="Google Shape;166;p28"/>
          <p:cNvSpPr txBox="1"/>
          <p:nvPr>
            <p:ph idx="5" type="body"/>
          </p:nvPr>
        </p:nvSpPr>
        <p:spPr>
          <a:xfrm>
            <a:off x="5979974" y="1775320"/>
            <a:ext cx="2478696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800"/>
              <a:buNone/>
              <a:defRPr b="0" sz="18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67" name="Google Shape;167;p28"/>
          <p:cNvSpPr txBox="1"/>
          <p:nvPr>
            <p:ph idx="6" type="body"/>
          </p:nvPr>
        </p:nvSpPr>
        <p:spPr>
          <a:xfrm>
            <a:off x="5979974" y="2207517"/>
            <a:ext cx="2478696" cy="213588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68" name="Google Shape;168;p28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9" name="Google Shape;169;p28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72" name="Google Shape;172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9"/>
          <p:cNvSpPr txBox="1"/>
          <p:nvPr>
            <p:ph type="title"/>
          </p:nvPr>
        </p:nvSpPr>
        <p:spPr>
          <a:xfrm>
            <a:off x="685331" y="458079"/>
            <a:ext cx="7773339" cy="120294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29"/>
          <p:cNvSpPr txBox="1"/>
          <p:nvPr>
            <p:ph idx="1" type="body"/>
          </p:nvPr>
        </p:nvSpPr>
        <p:spPr>
          <a:xfrm>
            <a:off x="685331" y="3153615"/>
            <a:ext cx="2472307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b="0"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75" name="Google Shape;175;p29"/>
          <p:cNvSpPr/>
          <p:nvPr>
            <p:ph idx="2" type="pic"/>
          </p:nvPr>
        </p:nvSpPr>
        <p:spPr>
          <a:xfrm>
            <a:off x="685331" y="1775320"/>
            <a:ext cx="2472307" cy="1143000"/>
          </a:xfrm>
          <a:prstGeom prst="roundRect">
            <a:avLst>
              <a:gd fmla="val 9363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6" name="Google Shape;176;p29"/>
          <p:cNvSpPr txBox="1"/>
          <p:nvPr>
            <p:ph idx="3" type="body"/>
          </p:nvPr>
        </p:nvSpPr>
        <p:spPr>
          <a:xfrm>
            <a:off x="685331" y="3585811"/>
            <a:ext cx="2472307" cy="75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77" name="Google Shape;177;p29"/>
          <p:cNvSpPr txBox="1"/>
          <p:nvPr>
            <p:ph idx="4" type="body"/>
          </p:nvPr>
        </p:nvSpPr>
        <p:spPr>
          <a:xfrm>
            <a:off x="3332069" y="3153615"/>
            <a:ext cx="247637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b="0"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78" name="Google Shape;178;p29"/>
          <p:cNvSpPr/>
          <p:nvPr>
            <p:ph idx="5" type="pic"/>
          </p:nvPr>
        </p:nvSpPr>
        <p:spPr>
          <a:xfrm>
            <a:off x="3331011" y="1775320"/>
            <a:ext cx="2477514" cy="1143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79" name="Google Shape;179;p29"/>
          <p:cNvSpPr txBox="1"/>
          <p:nvPr>
            <p:ph idx="6" type="body"/>
          </p:nvPr>
        </p:nvSpPr>
        <p:spPr>
          <a:xfrm>
            <a:off x="3331011" y="3585811"/>
            <a:ext cx="2477514" cy="7575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80" name="Google Shape;180;p29"/>
          <p:cNvSpPr txBox="1"/>
          <p:nvPr>
            <p:ph idx="7" type="body"/>
          </p:nvPr>
        </p:nvSpPr>
        <p:spPr>
          <a:xfrm>
            <a:off x="5979974" y="3153615"/>
            <a:ext cx="2475511" cy="43219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85000"/>
              </a:lnSpc>
              <a:spcBef>
                <a:spcPts val="750"/>
              </a:spcBef>
              <a:spcAft>
                <a:spcPts val="0"/>
              </a:spcAft>
              <a:buSzPts val="1650"/>
              <a:buNone/>
              <a:defRPr b="0" sz="165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500"/>
              <a:buNone/>
              <a:defRPr b="1" sz="15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350"/>
              <a:buNone/>
              <a:defRPr b="1" sz="13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200"/>
              <a:buNone/>
              <a:defRPr b="1" sz="1200"/>
            </a:lvl9pPr>
          </a:lstStyle>
          <a:p/>
        </p:txBody>
      </p:sp>
      <p:sp>
        <p:nvSpPr>
          <p:cNvPr id="181" name="Google Shape;181;p29"/>
          <p:cNvSpPr/>
          <p:nvPr>
            <p:ph idx="8" type="pic"/>
          </p:nvPr>
        </p:nvSpPr>
        <p:spPr>
          <a:xfrm>
            <a:off x="5979974" y="1775320"/>
            <a:ext cx="2478696" cy="1143000"/>
          </a:xfrm>
          <a:prstGeom prst="roundRect">
            <a:avLst>
              <a:gd fmla="val 8841" name="adj"/>
            </a:avLst>
          </a:prstGeom>
          <a:noFill/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</p:sp>
      <p:sp>
        <p:nvSpPr>
          <p:cNvPr id="182" name="Google Shape;182;p29"/>
          <p:cNvSpPr txBox="1"/>
          <p:nvPr>
            <p:ph idx="9" type="body"/>
          </p:nvPr>
        </p:nvSpPr>
        <p:spPr>
          <a:xfrm>
            <a:off x="5979880" y="3585809"/>
            <a:ext cx="2478790" cy="75759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ctr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050"/>
              <a:buNone/>
              <a:defRPr sz="1050"/>
            </a:lvl1pPr>
            <a:lvl2pPr indent="-2286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750"/>
              <a:buNone/>
              <a:defRPr sz="750"/>
            </a:lvl3pPr>
            <a:lvl4pPr indent="-2286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4pPr>
            <a:lvl5pPr indent="-2286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5pPr>
            <a:lvl6pPr indent="-2286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6pPr>
            <a:lvl7pPr indent="-2286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7pPr>
            <a:lvl8pPr indent="-2286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8pPr>
            <a:lvl9pPr indent="-2286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675"/>
              <a:buNone/>
              <a:defRPr sz="675"/>
            </a:lvl9pPr>
          </a:lstStyle>
          <a:p/>
        </p:txBody>
      </p:sp>
      <p:sp>
        <p:nvSpPr>
          <p:cNvPr id="183" name="Google Shape;183;p29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4" name="Google Shape;184;p29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9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87" name="Google Shape;187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30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9" name="Google Shape;189;p30"/>
          <p:cNvSpPr txBox="1"/>
          <p:nvPr>
            <p:ph idx="1" type="body"/>
          </p:nvPr>
        </p:nvSpPr>
        <p:spPr>
          <a:xfrm rot="5400000">
            <a:off x="3287960" y="-827310"/>
            <a:ext cx="2568080" cy="777333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0" name="Google Shape;190;p30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30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30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roplets-HD-Content-R1d.png" id="194" name="Google Shape;194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31"/>
          <p:cNvSpPr txBox="1"/>
          <p:nvPr>
            <p:ph type="title"/>
          </p:nvPr>
        </p:nvSpPr>
        <p:spPr>
          <a:xfrm rot="5400000">
            <a:off x="5558073" y="1442803"/>
            <a:ext cx="3886199" cy="191499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6" name="Google Shape;196;p31"/>
          <p:cNvSpPr txBox="1"/>
          <p:nvPr>
            <p:ph idx="1" type="body"/>
          </p:nvPr>
        </p:nvSpPr>
        <p:spPr>
          <a:xfrm rot="5400000">
            <a:off x="1614253" y="-471721"/>
            <a:ext cx="3886199" cy="574404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SzPts val="1800"/>
              <a:buChar char="•"/>
              <a:defRPr/>
            </a:lvl1pPr>
            <a:lvl2pPr indent="-342900" lvl="1" marL="914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2pPr>
            <a:lvl3pPr indent="-342900" lvl="2" marL="1371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3pPr>
            <a:lvl4pPr indent="-342900" lvl="3" marL="1828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4pPr>
            <a:lvl5pPr indent="-342900" lvl="4" marL="22860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5pPr>
            <a:lvl6pPr indent="-342900" lvl="5" marL="27432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6pPr>
            <a:lvl7pPr indent="-342900" lvl="6" marL="32004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7pPr>
            <a:lvl8pPr indent="-342900" lvl="7" marL="36576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8pPr>
            <a:lvl9pPr indent="-342900" lvl="8" marL="411480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SzPts val="1800"/>
              <a:buChar char="•"/>
              <a:defRPr/>
            </a:lvl9pPr>
          </a:lstStyle>
          <a:p/>
        </p:txBody>
      </p:sp>
      <p:sp>
        <p:nvSpPr>
          <p:cNvPr id="197" name="Google Shape;197;p31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8" name="Google Shape;198;p31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9" name="Google Shape;199;p31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1pPr>
            <a:lvl2pPr indent="0" lvl="1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2pPr>
            <a:lvl3pPr indent="0" lvl="2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3pPr>
            <a:lvl4pPr indent="0" lvl="3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4pPr>
            <a:lvl5pPr indent="0" lvl="4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5pPr>
            <a:lvl6pPr indent="0" lvl="5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6pPr>
            <a:lvl7pPr indent="0" lvl="6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7pPr>
            <a:lvl8pPr indent="0" lvl="7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8pPr>
            <a:lvl9pPr indent="0" lvl="8" mar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00"/>
              <a:buFont typeface="Twentieth Century"/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3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09" name="Google Shape;209;p33"/>
          <p:cNvSpPr txBox="1"/>
          <p:nvPr>
            <p:ph idx="1" type="body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10" name="Google Shape;210;p33"/>
          <p:cNvSpPr txBox="1"/>
          <p:nvPr>
            <p:ph idx="12" type="sldNum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theme" Target="../theme/theme1.xml"/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24.xml"/><Relationship Id="rId17" Type="http://schemas.openxmlformats.org/officeDocument/2006/relationships/slideLayout" Target="../slideLayouts/slideLayout27.xml"/><Relationship Id="rId1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15.xml"/><Relationship Id="rId19" Type="http://schemas.openxmlformats.org/officeDocument/2006/relationships/slideLayout" Target="../slideLayouts/slideLayout29.xml"/><Relationship Id="rId6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30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51" name="Google Shape;51;p13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-1"/>
            <a:ext cx="914400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13"/>
          <p:cNvSpPr txBox="1"/>
          <p:nvPr>
            <p:ph type="title"/>
          </p:nvPr>
        </p:nvSpPr>
        <p:spPr>
          <a:xfrm>
            <a:off x="685332" y="463888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Twentieth Century"/>
              <a:buNone/>
              <a:defRPr b="0" i="0" sz="27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685331" y="1775320"/>
            <a:ext cx="7773339" cy="2568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0" type="dt"/>
          </p:nvPr>
        </p:nvSpPr>
        <p:spPr>
          <a:xfrm>
            <a:off x="5759053" y="4412457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1" type="ftr"/>
          </p:nvPr>
        </p:nvSpPr>
        <p:spPr>
          <a:xfrm>
            <a:off x="685331" y="4412457"/>
            <a:ext cx="5004665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56" name="Google Shape;56;p13"/>
          <p:cNvSpPr txBox="1"/>
          <p:nvPr>
            <p:ph idx="12" type="sldNum"/>
          </p:nvPr>
        </p:nvSpPr>
        <p:spPr>
          <a:xfrm>
            <a:off x="7885509" y="4412457"/>
            <a:ext cx="573161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rgbClr val="636363"/>
            </a:gs>
            <a:gs pos="100000">
              <a:schemeClr val="dk1"/>
            </a:gs>
          </a:gsLst>
          <a:lin ang="5400012" scaled="0"/>
        </a:gradFill>
      </p:bgPr>
    </p:bg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\\DROBO-FS\QuickDrops\JB\PPTX NG\Droplets\LightingOverlay.png" id="201" name="Google Shape;201;p32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1" y="-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2"/>
          <p:cNvSpPr txBox="1"/>
          <p:nvPr>
            <p:ph type="title"/>
          </p:nvPr>
        </p:nvSpPr>
        <p:spPr>
          <a:xfrm>
            <a:off x="685332" y="463888"/>
            <a:ext cx="7773300" cy="119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Twentieth Century"/>
              <a:buNone/>
              <a:defRPr b="0" i="0" sz="27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685331" y="1775320"/>
            <a:ext cx="7773300" cy="25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3850" lvl="0" marL="457200" marR="0" rtl="0" algn="l">
              <a:lnSpc>
                <a:spcPct val="12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-314325" lvl="1" marL="914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-304800" lvl="2" marL="1371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200"/>
              <a:buFont typeface="Arial"/>
              <a:buChar char="•"/>
              <a:defRPr b="0" i="0" sz="12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-295275" lvl="3" marL="1828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-295275" lvl="4" marL="22860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-295275" lvl="5" marL="27432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-295275" lvl="6" marL="32004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-295275" lvl="7" marL="36576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-295275" lvl="8" marL="4114800" marR="0" rtl="0" algn="l">
              <a:lnSpc>
                <a:spcPct val="120000"/>
              </a:lnSpc>
              <a:spcBef>
                <a:spcPts val="375"/>
              </a:spcBef>
              <a:spcAft>
                <a:spcPts val="0"/>
              </a:spcAft>
              <a:buClr>
                <a:schemeClr val="lt1"/>
              </a:buClr>
              <a:buSzPts val="1050"/>
              <a:buFont typeface="Arial"/>
              <a:buChar char="•"/>
              <a:defRPr b="0" i="0" sz="10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04" name="Google Shape;204;p32"/>
          <p:cNvSpPr txBox="1"/>
          <p:nvPr>
            <p:ph idx="10" type="dt"/>
          </p:nvPr>
        </p:nvSpPr>
        <p:spPr>
          <a:xfrm>
            <a:off x="5759053" y="4412457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05" name="Google Shape;205;p32"/>
          <p:cNvSpPr txBox="1"/>
          <p:nvPr>
            <p:ph idx="11" type="ftr"/>
          </p:nvPr>
        </p:nvSpPr>
        <p:spPr>
          <a:xfrm>
            <a:off x="685331" y="4412457"/>
            <a:ext cx="50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/>
        </p:txBody>
      </p:sp>
      <p:sp>
        <p:nvSpPr>
          <p:cNvPr id="206" name="Google Shape;206;p32"/>
          <p:cNvSpPr txBox="1"/>
          <p:nvPr>
            <p:ph idx="12" type="sldNum"/>
          </p:nvPr>
        </p:nvSpPr>
        <p:spPr>
          <a:xfrm>
            <a:off x="7885509" y="4412457"/>
            <a:ext cx="5733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1pPr>
            <a:lvl2pPr indent="0" lvl="1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2pPr>
            <a:lvl3pPr indent="0" lvl="2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3pPr>
            <a:lvl4pPr indent="0" lvl="3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4pPr>
            <a:lvl5pPr indent="0" lvl="4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5pPr>
            <a:lvl6pPr indent="0" lvl="5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6pPr>
            <a:lvl7pPr indent="0" lvl="6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7pPr>
            <a:lvl8pPr indent="0" lvl="7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8pPr>
            <a:lvl9pPr indent="0" lvl="8" marL="0" marR="0" rt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"/>
              <a:buFont typeface="Twentieth Century"/>
              <a:buNone/>
              <a:defRPr b="0" i="0" sz="750" u="none" cap="none" strike="noStrike">
                <a:solidFill>
                  <a:schemeClr val="lt1"/>
                </a:solidFill>
                <a:latin typeface="Twentieth Century"/>
                <a:ea typeface="Twentieth Century"/>
                <a:cs typeface="Twentieth Century"/>
                <a:sym typeface="Twentieth Centur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7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drive.google.com/file/d/1VksTLewWsj73zJPBEdLquaPaRG45I-t_/view" TargetMode="External"/><Relationship Id="rId4" Type="http://schemas.openxmlformats.org/officeDocument/2006/relationships/image" Target="../media/image2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://drive.google.com/file/d/1IzaApgkfKJHLkjvIfDrW0MTTUOljOrnS/view" TargetMode="External"/><Relationship Id="rId4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drive.google.com/file/d/1-9xFMFlFynQQ_Nihi3nOQ0SV8OrL350r/view" TargetMode="External"/><Relationship Id="rId4" Type="http://schemas.openxmlformats.org/officeDocument/2006/relationships/image" Target="../media/image15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6.gif"/><Relationship Id="rId4" Type="http://schemas.openxmlformats.org/officeDocument/2006/relationships/image" Target="../media/image26.png"/><Relationship Id="rId5" Type="http://schemas.openxmlformats.org/officeDocument/2006/relationships/image" Target="../media/image3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png"/><Relationship Id="rId4" Type="http://schemas.openxmlformats.org/officeDocument/2006/relationships/image" Target="../media/image20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rive.google.com/file/d/1lwR-k1HR_w3uRPx20WzmfhSK_TfUgrY_/view" TargetMode="External"/><Relationship Id="rId4" Type="http://schemas.openxmlformats.org/officeDocument/2006/relationships/image" Target="../media/image42.jpg"/><Relationship Id="rId5" Type="http://schemas.openxmlformats.org/officeDocument/2006/relationships/image" Target="../media/image36.png"/><Relationship Id="rId6" Type="http://schemas.openxmlformats.org/officeDocument/2006/relationships/image" Target="../media/image40.png"/><Relationship Id="rId7" Type="http://schemas.openxmlformats.org/officeDocument/2006/relationships/hyperlink" Target="http://drive.google.com/file/d/1lwR-k1HR_w3uRPx20WzmfhSK_TfUgrY_/view" TargetMode="Externa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7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3.png"/><Relationship Id="rId4" Type="http://schemas.openxmlformats.org/officeDocument/2006/relationships/image" Target="../media/image35.png"/><Relationship Id="rId5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github.com/pyannote/pyannote-audio" TargetMode="External"/><Relationship Id="rId4" Type="http://schemas.openxmlformats.org/officeDocument/2006/relationships/hyperlink" Target="https://github.com/openai/whisper" TargetMode="External"/><Relationship Id="rId5" Type="http://schemas.openxmlformats.org/officeDocument/2006/relationships/hyperlink" Target="https://github.com/yinruiqing/pyannote-whisper" TargetMode="External"/><Relationship Id="rId6" Type="http://schemas.openxmlformats.org/officeDocument/2006/relationships/image" Target="../media/image13.jpg"/><Relationship Id="rId7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8.gif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7.gif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10.png"/><Relationship Id="rId5" Type="http://schemas.openxmlformats.org/officeDocument/2006/relationships/hyperlink" Target="http://drive.google.com/file/d/1TTji5bTqk6MKLbBYhxCbUgpvu8ingUEc/view" TargetMode="External"/><Relationship Id="rId6" Type="http://schemas.openxmlformats.org/officeDocument/2006/relationships/image" Target="../media/image9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hyperlink" Target="http://drive.google.com/file/d/1VNopYjlVCZJWPQnrh6OcfynZEeTBDDJG/view" TargetMode="Externa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close-up of a network&#10;&#10;Description automatically generated" id="215" name="Google Shape;215;p34"/>
          <p:cNvPicPr preferRelativeResize="0"/>
          <p:nvPr/>
        </p:nvPicPr>
        <p:blipFill rotWithShape="1">
          <a:blip r:embed="rId3">
            <a:alphaModFix/>
          </a:blip>
          <a:srcRect b="-1" l="19228" r="-1" t="0"/>
          <a:stretch/>
        </p:blipFill>
        <p:spPr>
          <a:xfrm>
            <a:off x="6645" y="7"/>
            <a:ext cx="5193151" cy="5143493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4"/>
          <p:cNvSpPr txBox="1"/>
          <p:nvPr>
            <p:ph type="ctrTitle"/>
          </p:nvPr>
        </p:nvSpPr>
        <p:spPr>
          <a:xfrm>
            <a:off x="5677787" y="1019176"/>
            <a:ext cx="2780883" cy="204787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Twentieth Century"/>
              <a:buNone/>
            </a:pPr>
            <a:r>
              <a:rPr lang="en"/>
              <a:t>THE ISLAND WITH BEAR GRYLLS</a:t>
            </a:r>
            <a:endParaRPr/>
          </a:p>
        </p:txBody>
      </p:sp>
      <p:sp>
        <p:nvSpPr>
          <p:cNvPr id="217" name="Google Shape;217;p34"/>
          <p:cNvSpPr txBox="1"/>
          <p:nvPr>
            <p:ph idx="1" type="subTitle"/>
          </p:nvPr>
        </p:nvSpPr>
        <p:spPr>
          <a:xfrm>
            <a:off x="5757531" y="3124201"/>
            <a:ext cx="2615609" cy="5918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ctr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SzPts val="1275"/>
              <a:buNone/>
            </a:pPr>
            <a:r>
              <a:rPr lang="en" sz="1275">
                <a:solidFill>
                  <a:schemeClr val="dk1"/>
                </a:solidFill>
              </a:rPr>
              <a:t>BY LEO XU, SPENCER LOW, </a:t>
            </a:r>
            <a:endParaRPr/>
          </a:p>
          <a:p>
            <a:pPr indent="0" lvl="0" marL="0" rtl="0" algn="ctr">
              <a:lnSpc>
                <a:spcPct val="110000"/>
              </a:lnSpc>
              <a:spcBef>
                <a:spcPts val="750"/>
              </a:spcBef>
              <a:spcAft>
                <a:spcPts val="0"/>
              </a:spcAft>
              <a:buSzPts val="1275"/>
              <a:buNone/>
            </a:pPr>
            <a:r>
              <a:rPr lang="en" sz="1275">
                <a:solidFill>
                  <a:schemeClr val="dk1"/>
                </a:solidFill>
              </a:rPr>
              <a:t>ANDREW HALL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7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217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/>
          <p:nvPr>
            <p:ph type="title"/>
          </p:nvPr>
        </p:nvSpPr>
        <p:spPr>
          <a:xfrm>
            <a:off x="993425" y="192125"/>
            <a:ext cx="7571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POSITIVE INTERACTION</a:t>
            </a:r>
            <a:endParaRPr/>
          </a:p>
        </p:txBody>
      </p:sp>
      <p:sp>
        <p:nvSpPr>
          <p:cNvPr id="294" name="Google Shape;294;p43"/>
          <p:cNvSpPr txBox="1"/>
          <p:nvPr>
            <p:ph idx="1" type="body"/>
          </p:nvPr>
        </p:nvSpPr>
        <p:spPr>
          <a:xfrm>
            <a:off x="451975" y="1367725"/>
            <a:ext cx="3787800" cy="34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1960"/>
              <a:buNone/>
            </a:pPr>
            <a:r>
              <a:rPr lang="en"/>
              <a:t>GUIDELINES FOR CLASSIFYING INTERACTIONS: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1960"/>
              <a:buNone/>
            </a:pPr>
            <a:r>
              <a:rPr lang="en"/>
              <a:t>POSITIVE: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1960"/>
              <a:buChar char="+"/>
            </a:pPr>
            <a:r>
              <a:rPr lang="en"/>
              <a:t>LAUGHTER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1960"/>
              <a:buChar char="+"/>
            </a:pPr>
            <a:r>
              <a:rPr lang="en"/>
              <a:t>TEAMWORK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1960"/>
              <a:buChar char="+"/>
            </a:pPr>
            <a:r>
              <a:rPr lang="en"/>
              <a:t>PHYSICAL TOUCH (HUGGING, PATTING ON BACK)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1960"/>
              <a:buChar char="+"/>
            </a:pPr>
            <a:r>
              <a:rPr lang="en"/>
              <a:t>COMMUNAL DINING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1960"/>
              <a:buChar char="+"/>
            </a:pPr>
            <a:r>
              <a:rPr lang="en"/>
              <a:t>COMPLIMENTS 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1960"/>
              <a:buChar char="+"/>
            </a:pPr>
            <a:r>
              <a:rPr lang="en"/>
              <a:t>ACTIONS DONE IN BENEFIT OF THE GROUP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1960"/>
              <a:buChar char="+"/>
            </a:pPr>
            <a:r>
              <a:rPr lang="en"/>
              <a:t>BONDING THROUGH CONVERSATIONS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1960"/>
              <a:buChar char="+"/>
            </a:pPr>
            <a:r>
              <a:rPr lang="en"/>
              <a:t>SHARING PERSONAL STORIES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1960"/>
              <a:buNone/>
            </a:pPr>
            <a:r>
              <a:rPr lang="en"/>
              <a:t>ANYTHING THAT YOU WOULD SEE TWO FRIENDS DO NORMALLY.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SzPct val="101960"/>
              <a:buNone/>
            </a:pPr>
            <a:r>
              <a:t/>
            </a:r>
            <a:endParaRPr/>
          </a:p>
        </p:txBody>
      </p:sp>
      <p:pic>
        <p:nvPicPr>
          <p:cNvPr id="295" name="Google Shape;295;p43" title="Eating Croc - 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2175" y="1343825"/>
            <a:ext cx="4599425" cy="3066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4"/>
          <p:cNvSpPr txBox="1"/>
          <p:nvPr>
            <p:ph type="title"/>
          </p:nvPr>
        </p:nvSpPr>
        <p:spPr>
          <a:xfrm>
            <a:off x="993425" y="192125"/>
            <a:ext cx="7571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NEUTRAL INTERACTION</a:t>
            </a:r>
            <a:endParaRPr/>
          </a:p>
        </p:txBody>
      </p:sp>
      <p:sp>
        <p:nvSpPr>
          <p:cNvPr id="301" name="Google Shape;301;p44"/>
          <p:cNvSpPr txBox="1"/>
          <p:nvPr>
            <p:ph idx="1" type="body"/>
          </p:nvPr>
        </p:nvSpPr>
        <p:spPr>
          <a:xfrm>
            <a:off x="43625" y="887050"/>
            <a:ext cx="4196100" cy="422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29"/>
              <a:buNone/>
            </a:pPr>
            <a:r>
              <a:rPr lang="en"/>
              <a:t>GUIDELINES FOR CLASSIFYING INTERACTIONS: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529"/>
              <a:buNone/>
            </a:pPr>
            <a:r>
              <a:rPr lang="en"/>
              <a:t>NEUTRAL:</a:t>
            </a:r>
            <a:endParaRPr/>
          </a:p>
          <a:p>
            <a:pPr indent="-325717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529"/>
              <a:buChar char="-"/>
            </a:pPr>
            <a:r>
              <a:rPr lang="en"/>
              <a:t>MINIMAL INTERACTION</a:t>
            </a:r>
            <a:endParaRPr/>
          </a:p>
          <a:p>
            <a:pPr indent="-32571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29"/>
              <a:buChar char="-"/>
            </a:pPr>
            <a:r>
              <a:rPr lang="en"/>
              <a:t>NOT TALKING WITH EACH OTHER</a:t>
            </a:r>
            <a:endParaRPr/>
          </a:p>
          <a:p>
            <a:pPr indent="-325717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529"/>
              <a:buChar char="-"/>
            </a:pPr>
            <a:r>
              <a:rPr lang="en"/>
              <a:t>UNBOTHERED IN THE INTERACTION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529"/>
              <a:buNone/>
            </a:pPr>
            <a:r>
              <a:rPr lang="en"/>
              <a:t>NO POSITIVE OR NEGATIVE FEELINGS TOWARDS OTHERS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529"/>
              <a:buNone/>
            </a:pPr>
            <a:r>
              <a:rPr b="1" lang="en"/>
              <a:t>NO SIGNIFICANT CHANGE TO BONDS</a:t>
            </a:r>
            <a:endParaRPr b="1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529"/>
              <a:buNone/>
            </a:pPr>
            <a:r>
              <a:rPr lang="en"/>
              <a:t>EXAMPLE: </a:t>
            </a:r>
            <a:r>
              <a:rPr lang="en"/>
              <a:t>THIS IS OFTEN SEEN IN THE FIRST MOMENT THE PARTICIPANTS ARRIVE TO THE ISLAND, FAR MORE LIKELY TO BE RESERVED. </a:t>
            </a:r>
            <a:r>
              <a:rPr lang="en"/>
              <a:t>EXCHANGING OF INFORMATION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SzPts val="1529"/>
              <a:buNone/>
            </a:pPr>
            <a:r>
              <a:t/>
            </a:r>
            <a:endParaRPr/>
          </a:p>
        </p:txBody>
      </p:sp>
      <p:pic>
        <p:nvPicPr>
          <p:cNvPr id="302" name="Google Shape;302;p44" title="Neutral Interaction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88550" y="115725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5"/>
          <p:cNvSpPr txBox="1"/>
          <p:nvPr>
            <p:ph type="title"/>
          </p:nvPr>
        </p:nvSpPr>
        <p:spPr>
          <a:xfrm>
            <a:off x="234950" y="536275"/>
            <a:ext cx="35460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MIXED INTERACTIONS:</a:t>
            </a:r>
            <a:endParaRPr/>
          </a:p>
        </p:txBody>
      </p:sp>
      <p:sp>
        <p:nvSpPr>
          <p:cNvPr id="308" name="Google Shape;308;p45"/>
          <p:cNvSpPr txBox="1"/>
          <p:nvPr>
            <p:ph idx="1" type="body"/>
          </p:nvPr>
        </p:nvSpPr>
        <p:spPr>
          <a:xfrm>
            <a:off x="387650" y="1300950"/>
            <a:ext cx="3240600" cy="254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SOME INTERACTIONS ARE SLIGHTLY MORE COMPLICATED  -HAS BOTH POSITIVE/NEGATIVE</a:t>
            </a:r>
            <a:endParaRPr/>
          </a:p>
          <a:p>
            <a:pPr indent="-2984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SEVERAL PEOPLE INTERACTING AT THE SAME TIME</a:t>
            </a:r>
            <a:endParaRPr/>
          </a:p>
          <a:p>
            <a:pPr indent="-2984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NEED TO DETERMINE ALLIES AND ENEMIES OF EACH PERSON</a:t>
            </a:r>
            <a:endParaRPr/>
          </a:p>
        </p:txBody>
      </p:sp>
      <p:pic>
        <p:nvPicPr>
          <p:cNvPr id="309" name="Google Shape;309;p45" title="Kate Vs Fi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57950" y="1253650"/>
            <a:ext cx="4451200" cy="296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4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gradFill>
            <a:gsLst>
              <a:gs pos="0">
                <a:schemeClr val="lt1"/>
              </a:gs>
              <a:gs pos="100000">
                <a:srgbClr val="B7B7B7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17" name="Google Shape;317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46"/>
          <p:cNvSpPr/>
          <p:nvPr/>
        </p:nvSpPr>
        <p:spPr>
          <a:xfrm>
            <a:off x="665579" y="911409"/>
            <a:ext cx="4503779" cy="3705296"/>
          </a:xfrm>
          <a:prstGeom prst="roundRect">
            <a:avLst>
              <a:gd fmla="val 4448" name="adj"/>
            </a:avLst>
          </a:prstGeom>
          <a:solidFill>
            <a:srgbClr val="FFFFFF"/>
          </a:solidFill>
          <a:ln cap="sq" cmpd="sng" w="82550">
            <a:solidFill>
              <a:srgbClr val="EAEAEA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7F7F7F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id="319" name="Google Shape;319;p46"/>
          <p:cNvPicPr preferRelativeResize="0"/>
          <p:nvPr/>
        </p:nvPicPr>
        <p:blipFill rotWithShape="1">
          <a:blip r:embed="rId5">
            <a:alphaModFix/>
          </a:blip>
          <a:srcRect b="1" l="14463" r="27510" t="0"/>
          <a:stretch/>
        </p:blipFill>
        <p:spPr>
          <a:xfrm>
            <a:off x="1028564" y="1258541"/>
            <a:ext cx="3777809" cy="30110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955" y="0"/>
            <a:ext cx="914399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1" name="Google Shape;321;p46"/>
          <p:cNvSpPr txBox="1"/>
          <p:nvPr>
            <p:ph type="title"/>
          </p:nvPr>
        </p:nvSpPr>
        <p:spPr>
          <a:xfrm>
            <a:off x="5677786" y="718114"/>
            <a:ext cx="2780883" cy="234893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 sz="3400"/>
              <a:t>RELATIONSHIP GRAPHS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4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6" name="Google Shape;326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0519" y="0"/>
            <a:ext cx="784296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27829" y="0"/>
            <a:ext cx="708834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6" name="Google Shape;336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928" y="0"/>
            <a:ext cx="780014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09591" y="0"/>
            <a:ext cx="652481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1"/>
          <p:cNvSpPr txBox="1"/>
          <p:nvPr>
            <p:ph type="title"/>
          </p:nvPr>
        </p:nvSpPr>
        <p:spPr>
          <a:xfrm>
            <a:off x="312649" y="358625"/>
            <a:ext cx="3588459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LEADERS AND INITIATIVE</a:t>
            </a:r>
            <a:endParaRPr/>
          </a:p>
        </p:txBody>
      </p:sp>
      <p:sp>
        <p:nvSpPr>
          <p:cNvPr id="347" name="Google Shape;347;p51"/>
          <p:cNvSpPr txBox="1"/>
          <p:nvPr>
            <p:ph idx="1" type="body"/>
          </p:nvPr>
        </p:nvSpPr>
        <p:spPr>
          <a:xfrm>
            <a:off x="43625" y="1180950"/>
            <a:ext cx="4694700" cy="386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/>
              <a:t>THOSE</a:t>
            </a:r>
            <a:r>
              <a:rPr lang="en"/>
              <a:t> </a:t>
            </a:r>
            <a:r>
              <a:rPr b="1" lang="en"/>
              <a:t>WHO TAKE INITIATIVE, AND LEAD ARE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/>
              <a:t>BECOME CENTRAL FIGURES OF THEIR GROUPS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OFTEN GIVEN TO THOSE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+HELP GETTING </a:t>
            </a:r>
            <a:r>
              <a:rPr lang="en"/>
              <a:t>NECESSITIES</a:t>
            </a:r>
            <a:endParaRPr/>
          </a:p>
          <a:p>
            <a:pPr indent="457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FIRE, WATER, FOOD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+ BUILDING, KILLING ANIMALS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/>
              <a:t>+ SUCCESSFULLY LEAD THE GROUP DURING TASKS </a:t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b="1" lang="en"/>
              <a:t>ANYTHING</a:t>
            </a:r>
            <a:r>
              <a:rPr lang="en"/>
              <a:t> </a:t>
            </a:r>
            <a:r>
              <a:rPr b="1" lang="en"/>
              <a:t>BENEFITING THE GROUP</a:t>
            </a:r>
            <a:endParaRPr b="1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48" name="Google Shape;348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02150" y="358625"/>
            <a:ext cx="3913376" cy="218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90725" y="2781100"/>
            <a:ext cx="1980400" cy="1502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5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874326" y="2799300"/>
            <a:ext cx="1980400" cy="146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rgbClr val="282C34"/>
        </a:solidFill>
      </p:bgPr>
    </p:bg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5" name="Google Shape;355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" y="-4308"/>
            <a:ext cx="8013559" cy="5151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5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14023" y="1820274"/>
            <a:ext cx="6189784" cy="17832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52"/>
          <p:cNvPicPr preferRelativeResize="0"/>
          <p:nvPr/>
        </p:nvPicPr>
        <p:blipFill rotWithShape="1">
          <a:blip r:embed="rId5">
            <a:alphaModFix/>
          </a:blip>
          <a:srcRect b="2856" l="0" r="0" t="2055"/>
          <a:stretch/>
        </p:blipFill>
        <p:spPr>
          <a:xfrm>
            <a:off x="2914023" y="272440"/>
            <a:ext cx="6189784" cy="16318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35"/>
          <p:cNvPicPr preferRelativeResize="0"/>
          <p:nvPr/>
        </p:nvPicPr>
        <p:blipFill rotWithShape="1">
          <a:blip r:embed="rId5">
            <a:alphaModFix/>
          </a:blip>
          <a:srcRect b="0" l="2219" r="0" t="0"/>
          <a:stretch/>
        </p:blipFill>
        <p:spPr>
          <a:xfrm>
            <a:off x="20" y="10"/>
            <a:ext cx="9143980" cy="5143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5"/>
          <p:cNvSpPr/>
          <p:nvPr/>
        </p:nvSpPr>
        <p:spPr>
          <a:xfrm>
            <a:off x="778669" y="614362"/>
            <a:ext cx="7528200" cy="3729000"/>
          </a:xfrm>
          <a:prstGeom prst="roundRect">
            <a:avLst>
              <a:gd fmla="val 4333" name="adj"/>
            </a:avLst>
          </a:prstGeom>
          <a:solidFill>
            <a:schemeClr val="dk1">
              <a:alpha val="74900"/>
            </a:schemeClr>
          </a:solidFill>
          <a:ln cap="flat" cmpd="sng" w="82550">
            <a:solidFill>
              <a:srgbClr val="EAEAE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227" name="Google Shape;227;p35"/>
          <p:cNvSpPr txBox="1"/>
          <p:nvPr>
            <p:ph type="title"/>
          </p:nvPr>
        </p:nvSpPr>
        <p:spPr>
          <a:xfrm>
            <a:off x="980611" y="713232"/>
            <a:ext cx="7124400" cy="9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Twentieth Century"/>
              <a:buNone/>
            </a:pPr>
            <a:r>
              <a:rPr lang="en" sz="3600"/>
              <a:t>WHAT IS THE SHOW ABOUT?</a:t>
            </a:r>
            <a:endParaRPr/>
          </a:p>
        </p:txBody>
      </p:sp>
      <p:sp>
        <p:nvSpPr>
          <p:cNvPr id="228" name="Google Shape;228;p35"/>
          <p:cNvSpPr txBox="1"/>
          <p:nvPr>
            <p:ph idx="1" type="body"/>
          </p:nvPr>
        </p:nvSpPr>
        <p:spPr>
          <a:xfrm>
            <a:off x="1037750" y="1775325"/>
            <a:ext cx="7102200" cy="305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20000"/>
          </a:bodyPr>
          <a:lstStyle/>
          <a:p>
            <a:pPr indent="-234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600"/>
              <a:t>TWO UNINHABITED PACIFIC ISLANDS</a:t>
            </a:r>
            <a:endParaRPr sz="1600"/>
          </a:p>
          <a:p>
            <a:pPr indent="-234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•"/>
            </a:pPr>
            <a:r>
              <a:rPr lang="en" sz="1600"/>
              <a:t>14 BRITISH MEN AND 14 BRITISH WOMEN MUST ATTEMPT TO SURVIVE FOR 6 WEEKS</a:t>
            </a:r>
            <a:endParaRPr sz="1600"/>
          </a:p>
          <a:p>
            <a:pPr indent="-2476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600"/>
              <a:buChar char="•"/>
            </a:pPr>
            <a:r>
              <a:rPr lang="en" sz="1600"/>
              <a:t>EPISODES ALTERNATE BETWEEN MEN AND WOMEN</a:t>
            </a:r>
            <a:endParaRPr sz="1600"/>
          </a:p>
          <a:p>
            <a:pPr indent="-234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/>
              <a:t>OPPORTUNITY TO PROVE THEMSELVES IN SURVIVAL SITUATIONS</a:t>
            </a:r>
            <a:endParaRPr sz="1600"/>
          </a:p>
          <a:p>
            <a:pPr indent="-234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/>
              <a:t>THEY ONLY HAVE 2 DAYS OF SURVIVAL TRAINING</a:t>
            </a:r>
            <a:endParaRPr sz="1600"/>
          </a:p>
          <a:p>
            <a:pPr indent="-234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/>
              <a:t>RETURNING TO THEIR PRIMITIVE ROOTS</a:t>
            </a:r>
            <a:endParaRPr sz="1600"/>
          </a:p>
          <a:p>
            <a:pPr indent="-234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/>
              <a:t>ISOLATED FROM SOCIETY</a:t>
            </a:r>
            <a:endParaRPr sz="1600"/>
          </a:p>
          <a:p>
            <a:pPr indent="-2349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0"/>
              <a:buChar char="•"/>
            </a:pPr>
            <a:r>
              <a:rPr lang="en" sz="1600"/>
              <a:t>LIMITED RESOURCES</a:t>
            </a:r>
            <a:endParaRPr sz="1600"/>
          </a:p>
          <a:p>
            <a:pPr indent="-1460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300"/>
              <a:buFont typeface="Arial"/>
              <a:buNone/>
            </a:pPr>
            <a:r>
              <a:t/>
            </a:r>
            <a:endParaRPr/>
          </a:p>
          <a:p>
            <a:pPr indent="-1460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SzPts val="1300"/>
              <a:buFont typeface="Arial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Sp="0">
  <p:cSld>
    <p:bg>
      <p:bgPr>
        <a:solidFill>
          <a:schemeClr val="lt1"/>
        </a:solidFill>
      </p:bgPr>
    </p:bg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53"/>
          <p:cNvPicPr preferRelativeResize="0"/>
          <p:nvPr/>
        </p:nvPicPr>
        <p:blipFill rotWithShape="1">
          <a:blip r:embed="rId3">
            <a:alphaModFix/>
          </a:blip>
          <a:srcRect b="6375" l="9343" r="6095" t="5664"/>
          <a:stretch/>
        </p:blipFill>
        <p:spPr>
          <a:xfrm>
            <a:off x="1516613" y="147187"/>
            <a:ext cx="5904576" cy="4849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5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41898" y="0"/>
            <a:ext cx="668525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" name="Google Shape;368;p54"/>
          <p:cNvPicPr preferRelativeResize="0"/>
          <p:nvPr/>
        </p:nvPicPr>
        <p:blipFill rotWithShape="1">
          <a:blip r:embed="rId3">
            <a:alphaModFix/>
          </a:blip>
          <a:srcRect b="7506" l="2577" r="6652" t="5407"/>
          <a:stretch/>
        </p:blipFill>
        <p:spPr>
          <a:xfrm>
            <a:off x="1166200" y="100325"/>
            <a:ext cx="6154900" cy="5043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5548" y="0"/>
            <a:ext cx="7312903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5"/>
          <p:cNvSpPr txBox="1"/>
          <p:nvPr>
            <p:ph type="title"/>
          </p:nvPr>
        </p:nvSpPr>
        <p:spPr>
          <a:xfrm>
            <a:off x="508975" y="569475"/>
            <a:ext cx="27471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GROUP DIVISION</a:t>
            </a:r>
            <a:endParaRPr/>
          </a:p>
        </p:txBody>
      </p:sp>
      <p:sp>
        <p:nvSpPr>
          <p:cNvPr id="375" name="Google Shape;375;p55"/>
          <p:cNvSpPr txBox="1"/>
          <p:nvPr>
            <p:ph idx="1" type="body"/>
          </p:nvPr>
        </p:nvSpPr>
        <p:spPr>
          <a:xfrm>
            <a:off x="508975" y="1597875"/>
            <a:ext cx="3191700" cy="31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843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5"/>
              <a:buChar char="-"/>
            </a:pPr>
            <a:r>
              <a:rPr lang="en"/>
              <a:t>THE WOMEN’S GROUP SPLITS UP TO FIND BEACH IN EPISODE 2</a:t>
            </a:r>
            <a:endParaRPr b="1"/>
          </a:p>
          <a:p>
            <a:pPr indent="-317843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5"/>
              <a:buChar char="-"/>
            </a:pPr>
            <a:r>
              <a:rPr b="1" lang="en"/>
              <a:t>LEAVES TWO ISOLATED GROUPS </a:t>
            </a:r>
            <a:endParaRPr b="1"/>
          </a:p>
          <a:p>
            <a:pPr indent="-317843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405"/>
              <a:buChar char="-"/>
            </a:pPr>
            <a:r>
              <a:rPr b="1" lang="en"/>
              <a:t>SHOWS WHO TAKES INITIATIVE WHEN THERE ARE DRASTIC CHANGES TO GROUP </a:t>
            </a:r>
            <a:r>
              <a:rPr b="1" lang="en"/>
              <a:t>DYNAMICS</a:t>
            </a:r>
            <a:endParaRPr b="1"/>
          </a:p>
        </p:txBody>
      </p:sp>
      <p:pic>
        <p:nvPicPr>
          <p:cNvPr id="376" name="Google Shape;376;p55" title="Being Lost - Trim.mp4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100750" y="235050"/>
            <a:ext cx="4861750" cy="3241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78850" y="3641488"/>
            <a:ext cx="2350499" cy="12154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612000" y="3631663"/>
            <a:ext cx="2350500" cy="123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55" title="Being Lost - Trim.mp4">
            <a:hlinkClick r:id="rId7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0750" y="235050"/>
            <a:ext cx="4861750" cy="3241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4" name="Google Shape;384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1725" y="125325"/>
            <a:ext cx="5827112" cy="4838699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56"/>
          <p:cNvSpPr txBox="1"/>
          <p:nvPr/>
        </p:nvSpPr>
        <p:spPr>
          <a:xfrm>
            <a:off x="6467750" y="3533638"/>
            <a:ext cx="2351100" cy="12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wentieth Century"/>
              <a:buChar char="-"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DELEGATES TASKS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wentieth Century"/>
              <a:buChar char="-"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DECIDES FOR THE GROUP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wentieth Century"/>
              <a:buChar char="-"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CHANGES OVER TIME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0" name="Google Shape;390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6575" y="76200"/>
            <a:ext cx="6901349" cy="4991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3975" y="3169225"/>
            <a:ext cx="1711200" cy="1144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0049" y="897175"/>
            <a:ext cx="2722600" cy="1252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57"/>
          <p:cNvSpPr txBox="1"/>
          <p:nvPr/>
        </p:nvSpPr>
        <p:spPr>
          <a:xfrm>
            <a:off x="6467750" y="3533638"/>
            <a:ext cx="23511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843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5"/>
              <a:buChar char="-"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LEADERSHIP FAILURE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wentieth Century"/>
              <a:buChar char="-"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CHARACTER DEVELOPMENT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394" name="Google Shape;394;p57"/>
          <p:cNvSpPr txBox="1"/>
          <p:nvPr/>
        </p:nvSpPr>
        <p:spPr>
          <a:xfrm>
            <a:off x="118950" y="2199613"/>
            <a:ext cx="23511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Twentieth Century"/>
              <a:buChar char="-"/>
            </a:pPr>
            <a:r>
              <a:rPr lang="en" sz="15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PIGLET PETS</a:t>
            </a:r>
            <a:endParaRPr sz="15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8"/>
          <p:cNvSpPr/>
          <p:nvPr/>
        </p:nvSpPr>
        <p:spPr>
          <a:xfrm>
            <a:off x="529123" y="0"/>
            <a:ext cx="3675888" cy="3024378"/>
          </a:xfrm>
          <a:custGeom>
            <a:rect b="b" l="l" r="r" t="t"/>
            <a:pathLst>
              <a:path extrusionOk="0" h="4032504" w="4901184">
                <a:moveTo>
                  <a:pt x="0" y="0"/>
                </a:moveTo>
                <a:lnTo>
                  <a:pt x="4901184" y="0"/>
                </a:lnTo>
                <a:lnTo>
                  <a:pt x="4901184" y="3813911"/>
                </a:lnTo>
                <a:cubicBezTo>
                  <a:pt x="4901184" y="3934637"/>
                  <a:pt x="4803317" y="4032504"/>
                  <a:pt x="4682591" y="4032504"/>
                </a:cubicBezTo>
                <a:lnTo>
                  <a:pt x="218593" y="4032504"/>
                </a:lnTo>
                <a:cubicBezTo>
                  <a:pt x="97867" y="4032504"/>
                  <a:pt x="0" y="3934637"/>
                  <a:pt x="0" y="3813911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0" name="Google Shape;400;p58"/>
          <p:cNvSpPr/>
          <p:nvPr/>
        </p:nvSpPr>
        <p:spPr>
          <a:xfrm>
            <a:off x="652567" y="-2"/>
            <a:ext cx="3429000" cy="2900933"/>
          </a:xfrm>
          <a:custGeom>
            <a:rect b="b" l="l" r="r" t="t"/>
            <a:pathLst>
              <a:path extrusionOk="0" h="3867912" w="4572000">
                <a:moveTo>
                  <a:pt x="0" y="0"/>
                </a:moveTo>
                <a:lnTo>
                  <a:pt x="4572000" y="0"/>
                </a:lnTo>
                <a:lnTo>
                  <a:pt x="4572000" y="3704966"/>
                </a:lnTo>
                <a:cubicBezTo>
                  <a:pt x="4572000" y="3794959"/>
                  <a:pt x="4499047" y="3867912"/>
                  <a:pt x="4409054" y="3867912"/>
                </a:cubicBezTo>
                <a:lnTo>
                  <a:pt x="162946" y="3867912"/>
                </a:lnTo>
                <a:cubicBezTo>
                  <a:pt x="72953" y="3867912"/>
                  <a:pt x="0" y="3794959"/>
                  <a:pt x="0" y="3704966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blue and green logo&#10;&#10;Description automatically generated" id="401" name="Google Shape;401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89286" y="25"/>
            <a:ext cx="2857880" cy="1557544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58"/>
          <p:cNvSpPr/>
          <p:nvPr/>
        </p:nvSpPr>
        <p:spPr>
          <a:xfrm>
            <a:off x="529123" y="3180936"/>
            <a:ext cx="3675888" cy="1962564"/>
          </a:xfrm>
          <a:custGeom>
            <a:rect b="b" l="l" r="r" t="t"/>
            <a:pathLst>
              <a:path extrusionOk="0" h="2616751" w="4901184">
                <a:moveTo>
                  <a:pt x="218593" y="0"/>
                </a:moveTo>
                <a:lnTo>
                  <a:pt x="4682591" y="0"/>
                </a:lnTo>
                <a:cubicBezTo>
                  <a:pt x="4803317" y="0"/>
                  <a:pt x="4901184" y="97867"/>
                  <a:pt x="4901184" y="218593"/>
                </a:cubicBezTo>
                <a:lnTo>
                  <a:pt x="4901184" y="2616751"/>
                </a:lnTo>
                <a:lnTo>
                  <a:pt x="0" y="2616751"/>
                </a:lnTo>
                <a:lnTo>
                  <a:pt x="0" y="218593"/>
                </a:lnTo>
                <a:cubicBezTo>
                  <a:pt x="0" y="97867"/>
                  <a:pt x="97867" y="0"/>
                  <a:pt x="218593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sp>
        <p:nvSpPr>
          <p:cNvPr id="403" name="Google Shape;403;p58"/>
          <p:cNvSpPr/>
          <p:nvPr/>
        </p:nvSpPr>
        <p:spPr>
          <a:xfrm>
            <a:off x="652567" y="3304386"/>
            <a:ext cx="3429000" cy="1839119"/>
          </a:xfrm>
          <a:custGeom>
            <a:rect b="b" l="l" r="r" t="t"/>
            <a:pathLst>
              <a:path extrusionOk="0" h="2452159" w="4572000">
                <a:moveTo>
                  <a:pt x="162946" y="0"/>
                </a:moveTo>
                <a:lnTo>
                  <a:pt x="4409054" y="0"/>
                </a:lnTo>
                <a:cubicBezTo>
                  <a:pt x="4499047" y="0"/>
                  <a:pt x="4572000" y="72953"/>
                  <a:pt x="4572000" y="162946"/>
                </a:cubicBezTo>
                <a:lnTo>
                  <a:pt x="4572000" y="2452159"/>
                </a:lnTo>
                <a:lnTo>
                  <a:pt x="0" y="2452159"/>
                </a:lnTo>
                <a:lnTo>
                  <a:pt x="0" y="162946"/>
                </a:lnTo>
                <a:cubicBezTo>
                  <a:pt x="0" y="72953"/>
                  <a:pt x="72953" y="0"/>
                  <a:pt x="162946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  <p:pic>
        <p:nvPicPr>
          <p:cNvPr descr="A screen shot of a computer&#10;&#10;Description automatically generated" id="404" name="Google Shape;404;p58"/>
          <p:cNvPicPr preferRelativeResize="0"/>
          <p:nvPr/>
        </p:nvPicPr>
        <p:blipFill rotWithShape="1">
          <a:blip r:embed="rId4">
            <a:alphaModFix/>
          </a:blip>
          <a:srcRect b="0" l="0" r="18703" t="0"/>
          <a:stretch/>
        </p:blipFill>
        <p:spPr>
          <a:xfrm>
            <a:off x="955216" y="4047584"/>
            <a:ext cx="2852509" cy="272234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58"/>
          <p:cNvSpPr txBox="1"/>
          <p:nvPr/>
        </p:nvSpPr>
        <p:spPr>
          <a:xfrm>
            <a:off x="889280" y="3581681"/>
            <a:ext cx="2552400" cy="3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18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Output:</a:t>
            </a:r>
            <a:endParaRPr/>
          </a:p>
        </p:txBody>
      </p:sp>
      <p:sp>
        <p:nvSpPr>
          <p:cNvPr id="406" name="Google Shape;406;p58"/>
          <p:cNvSpPr/>
          <p:nvPr/>
        </p:nvSpPr>
        <p:spPr>
          <a:xfrm>
            <a:off x="792518" y="1833773"/>
            <a:ext cx="3149100" cy="852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15870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070A0"/>
              </a:buClr>
              <a:buSzPts val="900"/>
              <a:buFont typeface="Arial"/>
              <a:buNone/>
            </a:pPr>
            <a:r>
              <a:rPr b="0" i="1" lang="en" sz="9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Hutto, C.J. &amp; Gilbert, E.E. (2014). VADER: A Parsimonious Rule-based </a:t>
            </a:r>
            <a:r>
              <a:rPr i="1" lang="en" sz="900">
                <a:solidFill>
                  <a:srgbClr val="4070A0"/>
                </a:solidFill>
              </a:rPr>
              <a:t> </a:t>
            </a:r>
            <a:r>
              <a:rPr b="0" i="1" lang="en" sz="9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Model for</a:t>
            </a:r>
            <a:r>
              <a:rPr lang="en" sz="900">
                <a:solidFill>
                  <a:srgbClr val="2D2D2D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1" lang="en" sz="9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Sentiment Analysis of Social Media Text. Eighth International Conference on</a:t>
            </a:r>
            <a:r>
              <a:rPr b="0" i="0" lang="en" sz="900" u="none" cap="none" strike="noStrike">
                <a:solidFill>
                  <a:srgbClr val="2D2D2D"/>
                </a:solidFill>
                <a:latin typeface="Inconsolata"/>
                <a:ea typeface="Inconsolata"/>
                <a:cs typeface="Inconsolata"/>
                <a:sym typeface="Inconsolata"/>
              </a:rPr>
              <a:t> </a:t>
            </a:r>
            <a:r>
              <a:rPr b="0" i="1" lang="en" sz="900" u="none" cap="none" strike="noStrike">
                <a:solidFill>
                  <a:srgbClr val="4070A0"/>
                </a:solidFill>
                <a:latin typeface="Arial"/>
                <a:ea typeface="Arial"/>
                <a:cs typeface="Arial"/>
                <a:sym typeface="Arial"/>
              </a:rPr>
              <a:t>Weblogs and Social Media (ICWSM-14). Ann Arbor, MI, June 2014.</a:t>
            </a:r>
            <a:r>
              <a:rPr b="0" i="0" lang="en" sz="9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 </a:t>
            </a:r>
            <a:endParaRPr b="0" i="0" sz="9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7" name="Google Shape;407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57311" y="531663"/>
            <a:ext cx="4634188" cy="4128974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58"/>
          <p:cNvSpPr txBox="1"/>
          <p:nvPr/>
        </p:nvSpPr>
        <p:spPr>
          <a:xfrm>
            <a:off x="2425600" y="2900925"/>
            <a:ext cx="3000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12700" lvl="0" marL="35560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09" name="Google Shape;409;p58"/>
          <p:cNvSpPr txBox="1"/>
          <p:nvPr/>
        </p:nvSpPr>
        <p:spPr>
          <a:xfrm>
            <a:off x="2884100" y="1428975"/>
            <a:ext cx="1888500" cy="2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(Kelsy, 2021)</a:t>
            </a:r>
            <a:endParaRPr sz="1100">
              <a:solidFill>
                <a:schemeClr val="dk1"/>
              </a:solidFill>
              <a:latin typeface="Twentieth Century"/>
              <a:ea typeface="Twentieth Century"/>
              <a:cs typeface="Twentieth Century"/>
              <a:sym typeface="Twentieth Century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4" name="Google Shape;414;p59"/>
          <p:cNvPicPr preferRelativeResize="0"/>
          <p:nvPr/>
        </p:nvPicPr>
        <p:blipFill rotWithShape="1">
          <a:blip r:embed="rId3">
            <a:alphaModFix/>
          </a:blip>
          <a:srcRect b="3327" l="1298" r="2538" t="2394"/>
          <a:stretch/>
        </p:blipFill>
        <p:spPr>
          <a:xfrm>
            <a:off x="1479375" y="43250"/>
            <a:ext cx="6714400" cy="496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" name="Google Shape;419;p60"/>
          <p:cNvPicPr preferRelativeResize="0"/>
          <p:nvPr/>
        </p:nvPicPr>
        <p:blipFill rotWithShape="1">
          <a:blip r:embed="rId3">
            <a:alphaModFix/>
          </a:blip>
          <a:srcRect b="1905" l="924" r="1742" t="1363"/>
          <a:stretch/>
        </p:blipFill>
        <p:spPr>
          <a:xfrm>
            <a:off x="1097800" y="76425"/>
            <a:ext cx="7163925" cy="4913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1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FUTURE PLANS</a:t>
            </a:r>
            <a:endParaRPr/>
          </a:p>
        </p:txBody>
      </p:sp>
      <p:sp>
        <p:nvSpPr>
          <p:cNvPr id="425" name="Google Shape;425;p61"/>
          <p:cNvSpPr txBox="1"/>
          <p:nvPr>
            <p:ph idx="1" type="body"/>
          </p:nvPr>
        </p:nvSpPr>
        <p:spPr>
          <a:xfrm>
            <a:off x="1104750" y="1516675"/>
            <a:ext cx="7420500" cy="301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FINISH WATCHING ALL THE EPISODES </a:t>
            </a:r>
            <a:endParaRPr/>
          </a:p>
          <a:p>
            <a:pPr indent="-298450" lvl="1" marL="9144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WE HAVE CURRENTLY ONLY GONE THROUGH HALF OF THE DATA COLLECTION</a:t>
            </a:r>
            <a:br>
              <a:rPr lang="en"/>
            </a:b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CREATE AND GENERATE ALL REMAINING INTERACTION AND RELATIONSHIP GRAPHS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LOOK AT DEGREE DISTRIBUTION AND COLLECTIVE ACTION 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GENERATE GRAPHS OFF THE COMPLETE DATA SET </a:t>
            </a:r>
            <a:br>
              <a:rPr lang="en"/>
            </a:b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CONTINUE ANALYZING THE SURVIVORS, THEIR RELATIONSHIPS, MOOD SWINGS, AND EVENTS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1113475" y="1243425"/>
            <a:ext cx="7616700" cy="35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77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Aric A. Hagberg, Daniel A. Schult and Pieter J. Swart, “Exploring network structure, dynamics, and function </a:t>
            </a:r>
            <a:br>
              <a:rPr lang="en"/>
            </a:br>
            <a:r>
              <a:rPr lang="en"/>
              <a:t>	using NetworkX”, in Proceedings of the 7th Python in Science Conference (SciPy2008), Gäel </a:t>
            </a:r>
            <a:br>
              <a:rPr lang="en"/>
            </a:br>
            <a:r>
              <a:rPr lang="en"/>
              <a:t>	Varoquaux, Travis Vaught, and Jarrod Millman (Eds), (Pasadena, CA USA), pp. 11–15, Aug 2008</a:t>
            </a:r>
            <a:br>
              <a:rPr lang="en"/>
            </a:br>
            <a:r>
              <a:rPr lang="en"/>
              <a:t>Grylls, Bear. Mitchell, Ben. Shoopman, Delber. Whitwell, Tim. (Executive Producers). </a:t>
            </a:r>
            <a:br>
              <a:rPr lang="en"/>
            </a:br>
            <a:r>
              <a:rPr lang="en"/>
              <a:t>	(2015-2015). </a:t>
            </a:r>
            <a:r>
              <a:rPr i="1" lang="en"/>
              <a:t>The Island with Bear Grylls S2 </a:t>
            </a:r>
            <a:r>
              <a:rPr lang="en"/>
              <a:t>[TV series]. Shine TV; Bear Grylls </a:t>
            </a:r>
            <a:br>
              <a:rPr lang="en"/>
            </a:br>
            <a:r>
              <a:rPr lang="en"/>
              <a:t>	Ventures.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/>
              <a:t>J. D. Hunter, "Matplotlib: A 2D Graphics Environment", Computing in Science &amp; </a:t>
            </a:r>
            <a:br>
              <a:rPr lang="en"/>
            </a:br>
            <a:r>
              <a:rPr lang="en"/>
              <a:t>	Engineering, vol. 9, no. 3, pp. 90-95, 2007.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Lane, Kelsey. “The Natural Language Toolkit - What Is It?” Medium, Medium, 27 Sept. </a:t>
            </a:r>
            <a:br>
              <a:rPr lang="en"/>
            </a:br>
            <a:r>
              <a:rPr lang="en"/>
              <a:t>	2021, </a:t>
            </a:r>
            <a:br>
              <a:rPr lang="en"/>
            </a:br>
            <a:r>
              <a:rPr lang="en"/>
              <a:t>	medium.com/@kelsklane/the-natural-language-toolkit-what-is-it-8ca335dce6a9.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Pyannote. (n.d.). Pyannote. PyAnnote. https://pyannote.github.io/</a:t>
            </a:r>
            <a:br>
              <a:rPr lang="en"/>
            </a:br>
            <a:r>
              <a:rPr lang="en"/>
              <a:t>Vincent, J. (2023, March 15). OpenAI co-founder on Company’s past approach to openly sharing research: “we were wrong.” </a:t>
            </a:r>
            <a:br>
              <a:rPr lang="en"/>
            </a:br>
            <a:r>
              <a:rPr lang="en"/>
              <a:t>	The Verge. </a:t>
            </a:r>
            <a:br>
              <a:rPr lang="en"/>
            </a:br>
            <a:r>
              <a:rPr lang="en"/>
              <a:t>	https://www.theverge.com/2023/3/15/23640180/openai-gpt-4-launch-closed-research-ilya-sutskever-interview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gradFill>
          <a:gsLst>
            <a:gs pos="0">
              <a:schemeClr val="lt1"/>
            </a:gs>
            <a:gs pos="100000">
              <a:srgbClr val="B7B7B7"/>
            </a:gs>
          </a:gsLst>
          <a:lin ang="5400000" scaled="0"/>
        </a:gra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2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36"/>
          <p:cNvSpPr txBox="1"/>
          <p:nvPr>
            <p:ph type="title"/>
          </p:nvPr>
        </p:nvSpPr>
        <p:spPr>
          <a:xfrm>
            <a:off x="685331" y="463887"/>
            <a:ext cx="7773338" cy="119713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 sz="3600"/>
              <a:t>WHAT ARE WE TRYING TO FIND?</a:t>
            </a:r>
            <a:endParaRPr/>
          </a:p>
        </p:txBody>
      </p:sp>
      <p:grpSp>
        <p:nvGrpSpPr>
          <p:cNvPr id="236" name="Google Shape;236;p36"/>
          <p:cNvGrpSpPr/>
          <p:nvPr/>
        </p:nvGrpSpPr>
        <p:grpSpPr>
          <a:xfrm>
            <a:off x="993584" y="1899534"/>
            <a:ext cx="7156831" cy="2271442"/>
            <a:chOff x="307784" y="178"/>
            <a:chExt cx="7156831" cy="2271442"/>
          </a:xfrm>
        </p:grpSpPr>
        <p:sp>
          <p:nvSpPr>
            <p:cNvPr id="237" name="Google Shape;237;p36"/>
            <p:cNvSpPr/>
            <p:nvPr/>
          </p:nvSpPr>
          <p:spPr>
            <a:xfrm>
              <a:off x="307784" y="178"/>
              <a:ext cx="3067213" cy="1947680"/>
            </a:xfrm>
            <a:prstGeom prst="roundRect">
              <a:avLst>
                <a:gd fmla="val 10000" name="adj"/>
              </a:avLst>
            </a:prstGeom>
            <a:solidFill>
              <a:srgbClr val="2CA3EE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36"/>
            <p:cNvSpPr/>
            <p:nvPr/>
          </p:nvSpPr>
          <p:spPr>
            <a:xfrm>
              <a:off x="648585" y="323940"/>
              <a:ext cx="3067213" cy="194768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rgbClr val="2CA3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36"/>
            <p:cNvSpPr txBox="1"/>
            <p:nvPr/>
          </p:nvSpPr>
          <p:spPr>
            <a:xfrm>
              <a:off x="705631" y="380986"/>
              <a:ext cx="2953121" cy="1833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None/>
              </a:pPr>
              <a:r>
                <a:rPr b="0" i="0" lang="en" sz="2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Studying the relationships formed during a season of </a:t>
              </a:r>
              <a:r>
                <a:rPr b="0" i="1" lang="en" sz="2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Bear Grylls the Island</a:t>
              </a:r>
              <a:endParaRPr b="0" i="0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  <p:sp>
          <p:nvSpPr>
            <p:cNvPr id="240" name="Google Shape;240;p36"/>
            <p:cNvSpPr/>
            <p:nvPr/>
          </p:nvSpPr>
          <p:spPr>
            <a:xfrm>
              <a:off x="4056600" y="178"/>
              <a:ext cx="3067213" cy="1947680"/>
            </a:xfrm>
            <a:prstGeom prst="roundRect">
              <a:avLst>
                <a:gd fmla="val 10000" name="adj"/>
              </a:avLst>
            </a:prstGeom>
            <a:solidFill>
              <a:srgbClr val="2CA3EE"/>
            </a:solidFill>
            <a:ln cap="flat" cmpd="sng" w="158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1" name="Google Shape;241;p36"/>
            <p:cNvSpPr/>
            <p:nvPr/>
          </p:nvSpPr>
          <p:spPr>
            <a:xfrm>
              <a:off x="4397402" y="323940"/>
              <a:ext cx="3067213" cy="1947680"/>
            </a:xfrm>
            <a:prstGeom prst="roundRect">
              <a:avLst>
                <a:gd fmla="val 10000" name="adj"/>
              </a:avLst>
            </a:prstGeom>
            <a:solidFill>
              <a:schemeClr val="lt1">
                <a:alpha val="89803"/>
              </a:schemeClr>
            </a:solidFill>
            <a:ln cap="flat" cmpd="sng" w="15875">
              <a:solidFill>
                <a:srgbClr val="2CA3EE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2" name="Google Shape;242;p36"/>
            <p:cNvSpPr txBox="1"/>
            <p:nvPr/>
          </p:nvSpPr>
          <p:spPr>
            <a:xfrm>
              <a:off x="4454448" y="380986"/>
              <a:ext cx="2953121" cy="1833588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83800" lIns="83800" spcFirstLastPara="1" rIns="83800" wrap="square" tIns="83800">
              <a:noAutofit/>
            </a:bodyPr>
            <a:lstStyle/>
            <a:p>
              <a:pPr indent="0" lvl="0" marL="0" marR="0" rtl="0" algn="ctr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2200"/>
                <a:buFont typeface="Twentieth Century"/>
                <a:buNone/>
              </a:pPr>
              <a:r>
                <a:rPr b="0" i="0" lang="en" sz="2200" u="none" cap="none" strike="noStrike">
                  <a:solidFill>
                    <a:schemeClr val="dk1"/>
                  </a:solidFill>
                  <a:latin typeface="Twentieth Century"/>
                  <a:ea typeface="Twentieth Century"/>
                  <a:cs typeface="Twentieth Century"/>
                  <a:sym typeface="Twentieth Century"/>
                </a:rPr>
                <a:t>We want to study how social networks influence different survival strategies and affect group dynamics in extreme environments</a:t>
              </a:r>
              <a:endParaRPr b="0" i="0" sz="2200" u="none" cap="none" strike="noStrike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endParaRPr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3"/>
          <p:cNvSpPr txBox="1"/>
          <p:nvPr>
            <p:ph type="title"/>
          </p:nvPr>
        </p:nvSpPr>
        <p:spPr>
          <a:xfrm>
            <a:off x="1337975" y="2018650"/>
            <a:ext cx="7030500" cy="9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ANY QUESTIONS?</a:t>
            </a:r>
            <a:endParaRPr sz="63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type="title"/>
          </p:nvPr>
        </p:nvSpPr>
        <p:spPr>
          <a:xfrm>
            <a:off x="56246" y="59859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CREATING THE DIALOGUE</a:t>
            </a:r>
            <a:endParaRPr/>
          </a:p>
        </p:txBody>
      </p:sp>
      <p:pic>
        <p:nvPicPr>
          <p:cNvPr id="248" name="Google Shape;248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1275" y="473650"/>
            <a:ext cx="7667373" cy="4519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8"/>
          <p:cNvSpPr txBox="1"/>
          <p:nvPr>
            <p:ph type="title"/>
          </p:nvPr>
        </p:nvSpPr>
        <p:spPr>
          <a:xfrm>
            <a:off x="1295100" y="223375"/>
            <a:ext cx="70305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PRE-TRAINED</a:t>
            </a:r>
            <a:r>
              <a:rPr lang="en"/>
              <a:t> ML </a:t>
            </a:r>
            <a:r>
              <a:rPr lang="en"/>
              <a:t>ALGORITHMS</a:t>
            </a:r>
            <a:r>
              <a:rPr lang="en"/>
              <a:t> WE LEVERAGED:</a:t>
            </a:r>
            <a:endParaRPr/>
          </a:p>
        </p:txBody>
      </p:sp>
      <p:sp>
        <p:nvSpPr>
          <p:cNvPr id="254" name="Google Shape;254;p38"/>
          <p:cNvSpPr txBox="1"/>
          <p:nvPr>
            <p:ph idx="1" type="body"/>
          </p:nvPr>
        </p:nvSpPr>
        <p:spPr>
          <a:xfrm>
            <a:off x="119750" y="1002175"/>
            <a:ext cx="4932600" cy="351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HTTPS://GITHUB.COM/PYANNOTE/PYANNOTE-AUDIO</a:t>
            </a:r>
            <a:endParaRPr sz="13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300"/>
              <a:t> PYTHON OPEN-SOURCE TOOL KIT - </a:t>
            </a:r>
            <a:endParaRPr sz="13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300"/>
              <a:t> SPEECH DIARIZATION (SPEECH ACTIVITY) </a:t>
            </a:r>
            <a:endParaRPr sz="13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300" u="sng">
                <a:solidFill>
                  <a:schemeClr val="hlink"/>
                </a:solidFill>
                <a:hlinkClick r:id="rId4"/>
              </a:rPr>
              <a:t>HTTPS://GITHUB.COM/OPENAI/WHISPER</a:t>
            </a:r>
            <a:endParaRPr sz="13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300"/>
              <a:t> SPEECH RECOGNITION MODEL </a:t>
            </a:r>
            <a:endParaRPr sz="13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300"/>
              <a:t> (TRANSLATION)</a:t>
            </a:r>
            <a:endParaRPr sz="13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300"/>
              <a:buNone/>
            </a:pPr>
            <a:r>
              <a:rPr lang="en" sz="1300" u="sng">
                <a:solidFill>
                  <a:schemeClr val="hlink"/>
                </a:solidFill>
                <a:hlinkClick r:id="rId5"/>
              </a:rPr>
              <a:t>HTTPS://GITHUB.COM/YINRUIQING/PYANNOTE-WHISPER</a:t>
            </a:r>
            <a:endParaRPr sz="1300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SzPts val="1300"/>
              <a:buNone/>
            </a:pPr>
            <a:r>
              <a:rPr lang="en" sz="1300"/>
              <a:t> COMBINES WHISPER AND PYANNOTE</a:t>
            </a:r>
            <a:endParaRPr sz="1300"/>
          </a:p>
        </p:txBody>
      </p:sp>
      <p:sp>
        <p:nvSpPr>
          <p:cNvPr id="255" name="Google Shape;255;p38"/>
          <p:cNvSpPr txBox="1"/>
          <p:nvPr>
            <p:ph idx="1" type="body"/>
          </p:nvPr>
        </p:nvSpPr>
        <p:spPr>
          <a:xfrm>
            <a:off x="4911900" y="1064375"/>
            <a:ext cx="3852900" cy="32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300"/>
              <a:buChar char="+"/>
            </a:pPr>
            <a:r>
              <a:rPr lang="en"/>
              <a:t>LACK OF PUBLIC OFFICIAL SUBTITLES OR SCRIPT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300"/>
              <a:buChar char="+"/>
            </a:pPr>
            <a:r>
              <a:rPr lang="en"/>
              <a:t>FOR HIGHER DIALOGUE ACCURACY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en"/>
              <a:t>EASIER FOR ANALYSIS AND EFFICIENCY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en"/>
              <a:t>USEFUL TO HAVE A FULL TRANSCRIPT ON HAND AS RECORD TO MODIFY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en"/>
              <a:t>FASTER THAN MANUAL TRANSCRIPTION</a:t>
            </a:r>
            <a:endParaRPr/>
          </a:p>
        </p:txBody>
      </p:sp>
      <p:pic>
        <p:nvPicPr>
          <p:cNvPr id="256" name="Google Shape;256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58738" y="2440788"/>
            <a:ext cx="878775" cy="87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076900" y="1474973"/>
            <a:ext cx="1729300" cy="58245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38"/>
          <p:cNvSpPr txBox="1"/>
          <p:nvPr/>
        </p:nvSpPr>
        <p:spPr>
          <a:xfrm>
            <a:off x="3988125" y="1844650"/>
            <a:ext cx="146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(pyannote, n.d</a:t>
            </a:r>
            <a:r>
              <a:rPr lang="en" sz="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)</a:t>
            </a:r>
            <a:endParaRPr sz="900"/>
          </a:p>
        </p:txBody>
      </p:sp>
      <p:sp>
        <p:nvSpPr>
          <p:cNvPr id="259" name="Google Shape;259;p38"/>
          <p:cNvSpPr txBox="1"/>
          <p:nvPr/>
        </p:nvSpPr>
        <p:spPr>
          <a:xfrm>
            <a:off x="3554550" y="3221950"/>
            <a:ext cx="14688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Twentieth Century"/>
                <a:ea typeface="Twentieth Century"/>
                <a:cs typeface="Twentieth Century"/>
                <a:sym typeface="Twentieth Century"/>
              </a:rPr>
              <a:t>(Vincent, 2023)</a:t>
            </a:r>
            <a:endParaRPr sz="9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9"/>
          <p:cNvSpPr txBox="1"/>
          <p:nvPr>
            <p:ph type="title"/>
          </p:nvPr>
        </p:nvSpPr>
        <p:spPr>
          <a:xfrm>
            <a:off x="509900" y="635525"/>
            <a:ext cx="3650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5226"/>
              <a:buFont typeface="Twentieth Century"/>
              <a:buNone/>
            </a:pPr>
            <a:r>
              <a:rPr lang="en"/>
              <a:t>ORIGINAL TRANSCRIPT</a:t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5226"/>
              <a:buFont typeface="Twentieth Century"/>
              <a:buNone/>
            </a:pPr>
            <a:r>
              <a:rPr lang="en"/>
              <a:t>WE GENERATED FOR EP1:</a:t>
            </a:r>
            <a:endParaRPr/>
          </a:p>
        </p:txBody>
      </p:sp>
      <p:sp>
        <p:nvSpPr>
          <p:cNvPr id="265" name="Google Shape;265;p39"/>
          <p:cNvSpPr txBox="1"/>
          <p:nvPr>
            <p:ph idx="1" type="body"/>
          </p:nvPr>
        </p:nvSpPr>
        <p:spPr>
          <a:xfrm>
            <a:off x="134675" y="1634825"/>
            <a:ext cx="4227300" cy="308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01960"/>
              <a:buNone/>
            </a:pPr>
            <a:r>
              <a:rPr lang="en"/>
              <a:t>APPROX. 20-30 PAGES OF DIALOGUE PER EPISODE 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1960"/>
              <a:buNone/>
            </a:pPr>
            <a:r>
              <a:rPr b="1" lang="en"/>
              <a:t>VERY INACCURATE </a:t>
            </a:r>
            <a:r>
              <a:rPr lang="en"/>
              <a:t>WHEN DIFFERENTIATING SPEAKERS, SOME MISTAKES WHEN TRANSLATING, BUT </a:t>
            </a:r>
            <a:r>
              <a:rPr b="1" lang="en"/>
              <a:t>ADEQUATE </a:t>
            </a:r>
            <a:r>
              <a:rPr lang="en"/>
              <a:t>FOR THE TIME IT TAKES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1960"/>
              <a:buNone/>
            </a:pPr>
            <a:r>
              <a:rPr b="1" lang="en"/>
              <a:t>40MINS ~ 1HR FOR GENERATION PER EPISODES + </a:t>
            </a:r>
            <a:br>
              <a:rPr b="1" lang="en"/>
            </a:br>
            <a:r>
              <a:rPr b="1" lang="en"/>
              <a:t>29 TOTAL VOICES (+14 PER GROUP AND THE HOST)</a:t>
            </a:r>
            <a:endParaRPr b="1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01960"/>
              <a:buNone/>
            </a:pPr>
            <a:r>
              <a:t/>
            </a:r>
            <a:endParaRPr/>
          </a:p>
          <a:p>
            <a:pPr indent="-304958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86666"/>
              <a:buChar char="-"/>
            </a:pPr>
            <a:r>
              <a:rPr i="1" lang="en"/>
              <a:t>THIS IS SOMETHING WE FIX DURING THE EPISODES</a:t>
            </a:r>
            <a:endParaRPr i="1"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SzPct val="101960"/>
              <a:buNone/>
            </a:pPr>
            <a:r>
              <a:t/>
            </a:r>
            <a:endParaRPr i="1"/>
          </a:p>
        </p:txBody>
      </p:sp>
      <p:pic>
        <p:nvPicPr>
          <p:cNvPr id="266" name="Google Shape;266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62025" y="81300"/>
            <a:ext cx="4579976" cy="4838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0"/>
          <p:cNvSpPr txBox="1"/>
          <p:nvPr>
            <p:ph type="title"/>
          </p:nvPr>
        </p:nvSpPr>
        <p:spPr>
          <a:xfrm>
            <a:off x="278100" y="405600"/>
            <a:ext cx="3857100" cy="11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EXAMPLE:</a:t>
            </a:r>
            <a:endParaRPr/>
          </a:p>
          <a:p>
            <a:pPr indent="45720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EP 1. AFTER ANALYSIS</a:t>
            </a:r>
            <a:endParaRPr/>
          </a:p>
        </p:txBody>
      </p:sp>
      <p:pic>
        <p:nvPicPr>
          <p:cNvPr id="272" name="Google Shape;272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505275" y="152400"/>
            <a:ext cx="3718712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40"/>
          <p:cNvSpPr txBox="1"/>
          <p:nvPr>
            <p:ph idx="1" type="body"/>
          </p:nvPr>
        </p:nvSpPr>
        <p:spPr>
          <a:xfrm>
            <a:off x="440100" y="1982725"/>
            <a:ext cx="3852900" cy="27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ts val="1300"/>
              <a:buChar char="+"/>
            </a:pPr>
            <a:r>
              <a:rPr lang="en"/>
              <a:t>FIX DIALOGUE INACCURACIES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en"/>
              <a:t>ADD SPEAKER NAMES TO DIALOGUE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en"/>
              <a:t>RECORD</a:t>
            </a:r>
            <a:r>
              <a:rPr lang="en"/>
              <a:t> MOMENTS OF SIGNIFICANT POSITIVE AND NEGATIVE INTERACTION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en"/>
              <a:t>MOMENTS OF CONFLICT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en"/>
              <a:t>WHO IS INVOLVED IN KEY MOMENTS</a:t>
            </a:r>
            <a:endParaRPr/>
          </a:p>
          <a:p>
            <a:pPr indent="-311150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ts val="1300"/>
              <a:buChar char="+"/>
            </a:pPr>
            <a:r>
              <a:rPr lang="en"/>
              <a:t>TIMESTAMP OF WHEN IT HAPPENS</a:t>
            </a:r>
            <a:endParaRPr/>
          </a:p>
          <a:p>
            <a:pPr indent="0" lvl="0" marL="45720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1"/>
          <p:cNvSpPr txBox="1"/>
          <p:nvPr>
            <p:ph type="title"/>
          </p:nvPr>
        </p:nvSpPr>
        <p:spPr>
          <a:xfrm>
            <a:off x="993425" y="192125"/>
            <a:ext cx="7571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EXAMPLE: TRANSCRIPT BEFORE-AFTER</a:t>
            </a:r>
            <a:endParaRPr/>
          </a:p>
        </p:txBody>
      </p:sp>
      <p:pic>
        <p:nvPicPr>
          <p:cNvPr id="279" name="Google Shape;279;p4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775" y="1167021"/>
            <a:ext cx="3521801" cy="15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6150" y="2879346"/>
            <a:ext cx="3024549" cy="20452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1" title="Paul Vs Andy.mp4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00550" y="1274375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2"/>
          <p:cNvSpPr txBox="1"/>
          <p:nvPr>
            <p:ph type="title"/>
          </p:nvPr>
        </p:nvSpPr>
        <p:spPr>
          <a:xfrm>
            <a:off x="993425" y="192125"/>
            <a:ext cx="7571700" cy="99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Twentieth Century"/>
              <a:buNone/>
            </a:pPr>
            <a:r>
              <a:rPr lang="en"/>
              <a:t>NEGATIVE INTERACTION</a:t>
            </a:r>
            <a:endParaRPr/>
          </a:p>
        </p:txBody>
      </p:sp>
      <p:sp>
        <p:nvSpPr>
          <p:cNvPr id="287" name="Google Shape;287;p42"/>
          <p:cNvSpPr txBox="1"/>
          <p:nvPr>
            <p:ph idx="1" type="body"/>
          </p:nvPr>
        </p:nvSpPr>
        <p:spPr>
          <a:xfrm>
            <a:off x="451975" y="1367725"/>
            <a:ext cx="3359400" cy="310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fontScale="85000" lnSpcReduction="20000"/>
          </a:bodyPr>
          <a:lstStyle/>
          <a:p>
            <a:pPr indent="0" lvl="0" marL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1827"/>
              <a:buNone/>
            </a:pPr>
            <a:r>
              <a:rPr lang="en"/>
              <a:t>GUIDELINES FOR CLASSIFYING INTERACTIONS: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11827"/>
              <a:buNone/>
            </a:pPr>
            <a:r>
              <a:rPr lang="en"/>
              <a:t>NEGATIVE:</a:t>
            </a:r>
            <a:endParaRPr/>
          </a:p>
          <a:p>
            <a:pPr indent="-319138" lvl="0" marL="457200" rtl="0" algn="l">
              <a:lnSpc>
                <a:spcPct val="120000"/>
              </a:lnSpc>
              <a:spcBef>
                <a:spcPts val="1200"/>
              </a:spcBef>
              <a:spcAft>
                <a:spcPts val="0"/>
              </a:spcAft>
              <a:buSzPct val="111827"/>
              <a:buChar char="-"/>
            </a:pPr>
            <a:r>
              <a:rPr lang="en"/>
              <a:t>ARGUMENT</a:t>
            </a:r>
            <a:endParaRPr/>
          </a:p>
          <a:p>
            <a:pPr indent="-319138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1827"/>
              <a:buChar char="-"/>
            </a:pPr>
            <a:r>
              <a:rPr lang="en"/>
              <a:t>DISAGREEMENT</a:t>
            </a:r>
            <a:endParaRPr/>
          </a:p>
          <a:p>
            <a:pPr indent="-319138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1827"/>
              <a:buChar char="-"/>
            </a:pPr>
            <a:r>
              <a:rPr lang="en"/>
              <a:t>TALKING BEHIND AN INDIVIDUAL’S BACK</a:t>
            </a:r>
            <a:endParaRPr/>
          </a:p>
          <a:p>
            <a:pPr indent="-319138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1827"/>
              <a:buChar char="-"/>
            </a:pPr>
            <a:r>
              <a:rPr lang="en"/>
              <a:t>FIGHTING</a:t>
            </a:r>
            <a:endParaRPr/>
          </a:p>
          <a:p>
            <a:pPr indent="-319138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1827"/>
              <a:buChar char="-"/>
            </a:pPr>
            <a:r>
              <a:rPr lang="en"/>
              <a:t>LEAVING GROUP BEHIND</a:t>
            </a:r>
            <a:endParaRPr/>
          </a:p>
          <a:p>
            <a:pPr indent="-319138" lvl="0" marL="45720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SzPct val="111828"/>
              <a:buChar char="-"/>
            </a:pPr>
            <a:r>
              <a:rPr lang="en"/>
              <a:t>FAILING TO MEET THE GROUPS EXPECTATIONS</a:t>
            </a:r>
            <a:endParaRPr/>
          </a:p>
          <a:p>
            <a:pPr indent="0" lvl="0" marL="0" rtl="0" algn="l">
              <a:lnSpc>
                <a:spcPct val="120000"/>
              </a:lnSpc>
              <a:spcBef>
                <a:spcPts val="1200"/>
              </a:spcBef>
              <a:spcAft>
                <a:spcPts val="1200"/>
              </a:spcAft>
              <a:buSzPct val="111827"/>
              <a:buNone/>
            </a:pPr>
            <a:r>
              <a:rPr lang="en"/>
              <a:t>HARMFUL FEELINGS TOWARDS ANOTHER PERSON IN THE GROUP </a:t>
            </a:r>
            <a:endParaRPr/>
          </a:p>
        </p:txBody>
      </p:sp>
      <p:pic>
        <p:nvPicPr>
          <p:cNvPr id="288" name="Google Shape;288;p42" title="Circled Back Around - Trim.mp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9625" y="1385738"/>
            <a:ext cx="4599425" cy="3066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roplet">
  <a:themeElements>
    <a:clrScheme name="Droplet">
      <a:dk1>
        <a:srgbClr val="000000"/>
      </a:dk1>
      <a:lt1>
        <a:srgbClr val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